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notesMasterIdLst>
    <p:notesMasterId r:id="rId15"/>
  </p:notesMasterIdLst>
  <p:sldIdLst>
    <p:sldId id="256" r:id="rId2"/>
    <p:sldId id="330" r:id="rId3"/>
    <p:sldId id="331" r:id="rId4"/>
    <p:sldId id="320" r:id="rId5"/>
    <p:sldId id="327" r:id="rId6"/>
    <p:sldId id="328" r:id="rId7"/>
    <p:sldId id="324" r:id="rId8"/>
    <p:sldId id="290" r:id="rId9"/>
    <p:sldId id="332" r:id="rId10"/>
    <p:sldId id="329" r:id="rId11"/>
    <p:sldId id="326" r:id="rId12"/>
    <p:sldId id="325" r:id="rId13"/>
    <p:sldId id="32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40"/>
    <p:restoredTop sz="94550"/>
  </p:normalViewPr>
  <p:slideViewPr>
    <p:cSldViewPr snapToGrid="0" snapToObjects="1">
      <p:cViewPr varScale="1">
        <p:scale>
          <a:sx n="153" d="100"/>
          <a:sy n="153" d="100"/>
        </p:scale>
        <p:origin x="184" y="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8EE63-04CF-744E-8362-682E32D8A383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9DB65-828A-7D44-AC47-B90E8622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A074ABF-B889-BD4C-B61A-13881DDCE12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8F2B5C-52C6-FC44-85E4-8DBA59AC61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56854"/>
            <a:ext cx="8915400" cy="17177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Dam Removal: The Mitigation Banker’s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74596"/>
            <a:ext cx="8001000" cy="1170211"/>
          </a:xfrm>
        </p:spPr>
        <p:txBody>
          <a:bodyPr>
            <a:normAutofit/>
          </a:bodyPr>
          <a:lstStyle/>
          <a:p>
            <a:r>
              <a:rPr lang="en-US" b="1" dirty="0"/>
              <a:t>J. Adam Riggsbee, PhD</a:t>
            </a:r>
          </a:p>
          <a:p>
            <a:r>
              <a:rPr lang="en-US" b="1" dirty="0"/>
              <a:t>President, RiverBank Conservation, LLC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03" y="4448106"/>
            <a:ext cx="2363993" cy="20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1766-3F7D-AD40-898D-8530E75A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822"/>
            <a:ext cx="8913813" cy="914400"/>
          </a:xfrm>
        </p:spPr>
        <p:txBody>
          <a:bodyPr/>
          <a:lstStyle/>
          <a:p>
            <a:r>
              <a:rPr lang="en-US" dirty="0"/>
              <a:t>2018 Regulatory Guidance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CAF52-82FF-D246-9178-F3DEEF3C4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553" y="1299222"/>
            <a:ext cx="8049518" cy="5333188"/>
          </a:xfrm>
        </p:spPr>
        <p:txBody>
          <a:bodyPr>
            <a:normAutofit/>
          </a:bodyPr>
          <a:lstStyle/>
          <a:p>
            <a:r>
              <a:rPr lang="en-US" dirty="0"/>
              <a:t>Classifies dam removal as PBR</a:t>
            </a:r>
          </a:p>
          <a:p>
            <a:r>
              <a:rPr lang="en-US" dirty="0"/>
              <a:t>Establishes regulatory expectation that, ecologically, dam removal is more likely positive than negative</a:t>
            </a:r>
          </a:p>
          <a:p>
            <a:r>
              <a:rPr lang="en-US" dirty="0"/>
              <a:t>States the negative effects are most likely short lived and outweighed by benefits</a:t>
            </a:r>
          </a:p>
          <a:p>
            <a:r>
              <a:rPr lang="en-US" dirty="0"/>
              <a:t>Encourages regional credit determination methods, and separates:</a:t>
            </a:r>
          </a:p>
          <a:p>
            <a:pPr lvl="1"/>
            <a:r>
              <a:rPr lang="en-US" dirty="0"/>
              <a:t>Channel credits – protection not required</a:t>
            </a:r>
          </a:p>
          <a:p>
            <a:pPr lvl="1"/>
            <a:r>
              <a:rPr lang="en-US" dirty="0"/>
              <a:t>Riparian credits – protection required</a:t>
            </a:r>
          </a:p>
          <a:p>
            <a:r>
              <a:rPr lang="en-US" dirty="0"/>
              <a:t>Requires functional monitoring, tied to credit releases</a:t>
            </a:r>
          </a:p>
          <a:p>
            <a:r>
              <a:rPr lang="en-US" dirty="0"/>
              <a:t>Establishes reasonable expectations for outcomes</a:t>
            </a:r>
          </a:p>
          <a:p>
            <a:r>
              <a:rPr lang="en-US" dirty="0"/>
              <a:t>Appropriately restrains network connectivity crediting</a:t>
            </a:r>
          </a:p>
          <a:p>
            <a:r>
              <a:rPr lang="en-US" dirty="0"/>
              <a:t>Provides additional cover for wetland losses aside from NWP 53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9D340-7C57-9A4D-9CA6-7416476D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95" y="5910781"/>
            <a:ext cx="817217" cy="7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2BFB8-8765-BD42-BF24-6A13EC7B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061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Standards Comparison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325F6-4CA3-834D-8995-FF8990049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422977"/>
            <a:ext cx="3566160" cy="4482970"/>
          </a:xfrm>
        </p:spPr>
        <p:txBody>
          <a:bodyPr>
            <a:normAutofit/>
          </a:bodyPr>
          <a:lstStyle/>
          <a:p>
            <a:r>
              <a:rPr lang="en-US" b="1" dirty="0"/>
              <a:t>Natural Channel Design – STATIC </a:t>
            </a:r>
          </a:p>
          <a:p>
            <a:pPr lvl="1"/>
            <a:r>
              <a:rPr lang="en-US" dirty="0"/>
              <a:t>Stable</a:t>
            </a:r>
          </a:p>
          <a:p>
            <a:pPr lvl="2"/>
            <a:r>
              <a:rPr lang="en-US" dirty="0"/>
              <a:t>Pattern</a:t>
            </a:r>
          </a:p>
          <a:p>
            <a:pPr lvl="2"/>
            <a:r>
              <a:rPr lang="en-US" dirty="0"/>
              <a:t>Dimension</a:t>
            </a:r>
          </a:p>
          <a:p>
            <a:pPr lvl="2"/>
            <a:r>
              <a:rPr lang="en-US" dirty="0"/>
              <a:t>Profile</a:t>
            </a:r>
          </a:p>
          <a:p>
            <a:pPr lvl="1"/>
            <a:r>
              <a:rPr lang="en-US" dirty="0"/>
              <a:t>Riparian Planting </a:t>
            </a:r>
          </a:p>
          <a:p>
            <a:pPr lvl="2"/>
            <a:r>
              <a:rPr lang="en-US" dirty="0"/>
              <a:t>Density</a:t>
            </a:r>
          </a:p>
          <a:p>
            <a:pPr lvl="2"/>
            <a:r>
              <a:rPr lang="en-US" dirty="0"/>
              <a:t>Survival</a:t>
            </a:r>
          </a:p>
          <a:p>
            <a:pPr lvl="1"/>
            <a:r>
              <a:rPr lang="en-US" dirty="0"/>
              <a:t>Conditional/Functional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76C2F8-0F9B-3A48-B5E4-EAA50B4C8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7534" y="1422976"/>
            <a:ext cx="3566160" cy="4482971"/>
          </a:xfrm>
        </p:spPr>
        <p:txBody>
          <a:bodyPr>
            <a:normAutofit/>
          </a:bodyPr>
          <a:lstStyle/>
          <a:p>
            <a:r>
              <a:rPr lang="en-US" b="1" dirty="0"/>
              <a:t>Dam Removal—DYNAMIC </a:t>
            </a:r>
          </a:p>
          <a:p>
            <a:pPr lvl="1"/>
            <a:r>
              <a:rPr lang="en-US" dirty="0"/>
              <a:t>Biological assemblage shifts</a:t>
            </a:r>
          </a:p>
          <a:p>
            <a:pPr lvl="2"/>
            <a:r>
              <a:rPr lang="en-US" dirty="0"/>
              <a:t>Lentic to lotic communities</a:t>
            </a:r>
          </a:p>
          <a:p>
            <a:pPr lvl="1"/>
            <a:r>
              <a:rPr lang="en-US" dirty="0"/>
              <a:t>RTE species recolonization</a:t>
            </a:r>
          </a:p>
          <a:p>
            <a:pPr lvl="1"/>
            <a:r>
              <a:rPr lang="en-US" dirty="0"/>
              <a:t>Diadromous fishes</a:t>
            </a:r>
          </a:p>
          <a:p>
            <a:pPr lvl="2"/>
            <a:r>
              <a:rPr lang="en-US" dirty="0"/>
              <a:t>Passage and spawning</a:t>
            </a:r>
          </a:p>
          <a:p>
            <a:pPr lvl="1"/>
            <a:r>
              <a:rPr lang="en-US" dirty="0"/>
              <a:t>Water quality</a:t>
            </a:r>
          </a:p>
          <a:p>
            <a:pPr lvl="2"/>
            <a:r>
              <a:rPr lang="en-US" dirty="0"/>
              <a:t>DO </a:t>
            </a:r>
          </a:p>
          <a:p>
            <a:pPr lvl="2"/>
            <a:r>
              <a:rPr lang="en-US" dirty="0"/>
              <a:t>Temp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30B49-B3AC-D34B-8DC1-DED8D1DDB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08" y="5588314"/>
            <a:ext cx="1121484" cy="9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3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E944EF-C893-B64A-B1A6-9B68AC3D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01"/>
            <a:ext cx="8913813" cy="9144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60E64-7E40-3E4F-874D-468D89B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4" y="1584340"/>
            <a:ext cx="7610476" cy="46766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Performance Standards/Economics</a:t>
            </a:r>
          </a:p>
          <a:p>
            <a:pPr lvl="1"/>
            <a:r>
              <a:rPr lang="en-US" dirty="0"/>
              <a:t>Case-by-case, based on reference reaches</a:t>
            </a:r>
          </a:p>
          <a:p>
            <a:pPr lvl="1"/>
            <a:r>
              <a:rPr lang="en-US" dirty="0"/>
              <a:t>Expensive, seasonally-dependent monitoring (baseline and post-demo)</a:t>
            </a:r>
          </a:p>
          <a:p>
            <a:pPr lvl="1"/>
            <a:r>
              <a:rPr lang="en-US" dirty="0"/>
              <a:t>All leads to extended permitting timelines</a:t>
            </a:r>
          </a:p>
          <a:p>
            <a:r>
              <a:rPr lang="en-US" dirty="0"/>
              <a:t>Uncertain timing of success: </a:t>
            </a:r>
          </a:p>
          <a:p>
            <a:pPr lvl="2"/>
            <a:r>
              <a:rPr lang="en-US" dirty="0"/>
              <a:t>NCD monitoring designed to show effort hasn’t failed;</a:t>
            </a:r>
          </a:p>
          <a:p>
            <a:pPr lvl="2"/>
            <a:r>
              <a:rPr lang="en-US" dirty="0"/>
              <a:t>DR monitoring designed to show WHEN successful ecological transition occurs</a:t>
            </a:r>
          </a:p>
          <a:p>
            <a:pPr lvl="2"/>
            <a:r>
              <a:rPr lang="en-US" dirty="0"/>
              <a:t>Release-for-performance (2018 RGL)</a:t>
            </a:r>
          </a:p>
          <a:p>
            <a:r>
              <a:rPr lang="en-US" dirty="0"/>
              <a:t>Administrative issues in need of resolution:</a:t>
            </a:r>
          </a:p>
          <a:p>
            <a:pPr lvl="1"/>
            <a:r>
              <a:rPr lang="en-US" dirty="0"/>
              <a:t>Sediments and </a:t>
            </a:r>
            <a:r>
              <a:rPr lang="en-US" strike="sngStrike" dirty="0"/>
              <a:t>wetland losses (state-level; NWP 53 helps)</a:t>
            </a:r>
          </a:p>
          <a:p>
            <a:pPr lvl="1"/>
            <a:r>
              <a:rPr lang="en-US" strike="sngStrike" dirty="0"/>
              <a:t>Long-term protection</a:t>
            </a:r>
          </a:p>
          <a:p>
            <a:pPr lvl="1"/>
            <a:r>
              <a:rPr lang="en-US" dirty="0"/>
              <a:t>Perception of excessive credit generation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A2D0C-7A88-1045-9759-D5A89209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329" y="5642103"/>
            <a:ext cx="1121484" cy="9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adam@riverbankconservation.com</a:t>
            </a:r>
            <a:endParaRPr lang="en-US" dirty="0"/>
          </a:p>
          <a:p>
            <a:r>
              <a:rPr lang="en-US" dirty="0"/>
              <a:t>512.241.3775	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38915-ECA9-904F-9632-2943C01A4D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5" descr="DSC01648">
            <a:extLst>
              <a:ext uri="{FF2B5EF4-FFF2-40B4-BE49-F238E27FC236}">
                <a16:creationId xmlns:a16="http://schemas.microsoft.com/office/drawing/2014/main" id="{D074B89E-BC9B-AF40-9206-6B50FFFC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129553"/>
            <a:ext cx="7988300" cy="405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746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F2073-03D8-0C4B-8D8A-11C44253F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" y="895350"/>
            <a:ext cx="9055698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574089C6-3E6F-1B49-BB52-332B21BC89F1}"/>
              </a:ext>
            </a:extLst>
          </p:cNvPr>
          <p:cNvSpPr/>
          <p:nvPr/>
        </p:nvSpPr>
        <p:spPr>
          <a:xfrm>
            <a:off x="1550323" y="336665"/>
            <a:ext cx="6043353" cy="6184669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6BB02-5AB0-F746-AFE3-C3828E848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" y="289006"/>
            <a:ext cx="8998190" cy="6279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A511CE4C-1452-2B44-98D9-BE4F257ECCB4}"/>
              </a:ext>
            </a:extLst>
          </p:cNvPr>
          <p:cNvSpPr/>
          <p:nvPr/>
        </p:nvSpPr>
        <p:spPr>
          <a:xfrm>
            <a:off x="1550323" y="289006"/>
            <a:ext cx="6043353" cy="6184669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707BC1-D15A-A64A-A540-03B236446EC4}"/>
              </a:ext>
            </a:extLst>
          </p:cNvPr>
          <p:cNvGrpSpPr/>
          <p:nvPr/>
        </p:nvGrpSpPr>
        <p:grpSpPr>
          <a:xfrm>
            <a:off x="0" y="1664715"/>
            <a:ext cx="9144000" cy="3576638"/>
            <a:chOff x="0" y="483615"/>
            <a:chExt cx="9144000" cy="35766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0B4411-5B47-4C47-A8C4-BE574F5D4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3615"/>
              <a:ext cx="9144000" cy="3576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9735E4-EC15-5744-AD60-286EB4580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6170" y="3021921"/>
              <a:ext cx="957830" cy="1038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10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CDA906-7E88-BB44-AD31-A9FBF0B4D267}"/>
              </a:ext>
            </a:extLst>
          </p:cNvPr>
          <p:cNvGrpSpPr/>
          <p:nvPr/>
        </p:nvGrpSpPr>
        <p:grpSpPr>
          <a:xfrm>
            <a:off x="0" y="1697518"/>
            <a:ext cx="9144000" cy="3707408"/>
            <a:chOff x="0" y="2586518"/>
            <a:chExt cx="9144000" cy="3707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2BCECF-ECCE-D748-ABDF-FC12D7DF5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86518"/>
              <a:ext cx="9144000" cy="370740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45B37D-0645-0C47-9A41-4BDB39A85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255594"/>
              <a:ext cx="957830" cy="1038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25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89D73F-3FF0-D64D-9F54-297C5B5C0648}"/>
              </a:ext>
            </a:extLst>
          </p:cNvPr>
          <p:cNvGrpSpPr/>
          <p:nvPr/>
        </p:nvGrpSpPr>
        <p:grpSpPr>
          <a:xfrm>
            <a:off x="23034" y="1426197"/>
            <a:ext cx="9120966" cy="4517404"/>
            <a:chOff x="23034" y="1426197"/>
            <a:chExt cx="9120966" cy="4517404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25CE8A6E-EE6D-DC43-BA9B-131ECDE9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034" y="1426197"/>
              <a:ext cx="9120966" cy="4517404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4134A-929B-8F40-8D8E-BFD834DA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34" y="4905269"/>
              <a:ext cx="957830" cy="1038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55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54A6FA-B1AC-D141-BA32-261FEAF3C7FF}"/>
              </a:ext>
            </a:extLst>
          </p:cNvPr>
          <p:cNvGrpSpPr/>
          <p:nvPr/>
        </p:nvGrpSpPr>
        <p:grpSpPr>
          <a:xfrm>
            <a:off x="0" y="2254"/>
            <a:ext cx="9144000" cy="6853491"/>
            <a:chOff x="0" y="2254"/>
            <a:chExt cx="9144000" cy="6853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8A7D5-823D-EF4B-B0B2-C3C02A03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54"/>
              <a:ext cx="9144000" cy="68534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D1E609-8090-4C4F-9DBA-B749F5F29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6170" y="5817413"/>
              <a:ext cx="957830" cy="1038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32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 descr="Large confetti"/>
          <p:cNvSpPr>
            <a:spLocks/>
          </p:cNvSpPr>
          <p:nvPr/>
        </p:nvSpPr>
        <p:spPr bwMode="auto">
          <a:xfrm>
            <a:off x="0" y="3367088"/>
            <a:ext cx="5568950" cy="2409825"/>
          </a:xfrm>
          <a:custGeom>
            <a:avLst/>
            <a:gdLst>
              <a:gd name="T0" fmla="*/ 2147483647 w 3508"/>
              <a:gd name="T1" fmla="*/ 2147483647 h 1518"/>
              <a:gd name="T2" fmla="*/ 2147483647 w 3508"/>
              <a:gd name="T3" fmla="*/ 2147483647 h 1518"/>
              <a:gd name="T4" fmla="*/ 2147483647 w 3508"/>
              <a:gd name="T5" fmla="*/ 2147483647 h 1518"/>
              <a:gd name="T6" fmla="*/ 2147483647 w 3508"/>
              <a:gd name="T7" fmla="*/ 2147483647 h 1518"/>
              <a:gd name="T8" fmla="*/ 2147483647 w 3508"/>
              <a:gd name="T9" fmla="*/ 2147483647 h 1518"/>
              <a:gd name="T10" fmla="*/ 2147483647 w 3508"/>
              <a:gd name="T11" fmla="*/ 2147483647 h 1518"/>
              <a:gd name="T12" fmla="*/ 2147483647 w 3508"/>
              <a:gd name="T13" fmla="*/ 2147483647 h 1518"/>
              <a:gd name="T14" fmla="*/ 0 w 3508"/>
              <a:gd name="T15" fmla="*/ 0 h 1518"/>
              <a:gd name="T16" fmla="*/ 2147483647 w 3508"/>
              <a:gd name="T17" fmla="*/ 2147483647 h 1518"/>
              <a:gd name="T18" fmla="*/ 2147483647 w 3508"/>
              <a:gd name="T19" fmla="*/ 2147483647 h 15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08"/>
              <a:gd name="T31" fmla="*/ 0 h 1518"/>
              <a:gd name="T32" fmla="*/ 3508 w 3508"/>
              <a:gd name="T33" fmla="*/ 1518 h 15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08" h="1518">
                <a:moveTo>
                  <a:pt x="3508" y="1518"/>
                </a:moveTo>
                <a:lnTo>
                  <a:pt x="2941" y="977"/>
                </a:lnTo>
                <a:lnTo>
                  <a:pt x="2544" y="903"/>
                </a:lnTo>
                <a:lnTo>
                  <a:pt x="2016" y="759"/>
                </a:lnTo>
                <a:lnTo>
                  <a:pt x="1431" y="602"/>
                </a:lnTo>
                <a:lnTo>
                  <a:pt x="1117" y="506"/>
                </a:lnTo>
                <a:lnTo>
                  <a:pt x="515" y="235"/>
                </a:lnTo>
                <a:lnTo>
                  <a:pt x="0" y="0"/>
                </a:lnTo>
                <a:lnTo>
                  <a:pt x="96" y="1239"/>
                </a:lnTo>
                <a:lnTo>
                  <a:pt x="3508" y="1518"/>
                </a:lnTo>
                <a:close/>
              </a:path>
            </a:pathLst>
          </a:custGeom>
          <a:pattFill prst="lgConfetti">
            <a:fgClr>
              <a:schemeClr val="bg2"/>
            </a:fgClr>
            <a:bgClr>
              <a:srgbClr val="DBAC44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79" name="Freeform 3" descr="Sand"/>
          <p:cNvSpPr>
            <a:spLocks/>
          </p:cNvSpPr>
          <p:nvPr/>
        </p:nvSpPr>
        <p:spPr bwMode="auto">
          <a:xfrm>
            <a:off x="-241300" y="2946400"/>
            <a:ext cx="9583738" cy="4135438"/>
          </a:xfrm>
          <a:custGeom>
            <a:avLst/>
            <a:gdLst>
              <a:gd name="T0" fmla="*/ 2147483647 w 6037"/>
              <a:gd name="T1" fmla="*/ 2147483647 h 2605"/>
              <a:gd name="T2" fmla="*/ 2147483647 w 6037"/>
              <a:gd name="T3" fmla="*/ 2147483647 h 2605"/>
              <a:gd name="T4" fmla="*/ 2147483647 w 6037"/>
              <a:gd name="T5" fmla="*/ 2147483647 h 2605"/>
              <a:gd name="T6" fmla="*/ 2147483647 w 6037"/>
              <a:gd name="T7" fmla="*/ 2147483647 h 2605"/>
              <a:gd name="T8" fmla="*/ 2147483647 w 6037"/>
              <a:gd name="T9" fmla="*/ 2147483647 h 2605"/>
              <a:gd name="T10" fmla="*/ 2147483647 w 6037"/>
              <a:gd name="T11" fmla="*/ 2147483647 h 2605"/>
              <a:gd name="T12" fmla="*/ 2147483647 w 6037"/>
              <a:gd name="T13" fmla="*/ 2147483647 h 2605"/>
              <a:gd name="T14" fmla="*/ 2147483647 w 6037"/>
              <a:gd name="T15" fmla="*/ 2147483647 h 2605"/>
              <a:gd name="T16" fmla="*/ 2147483647 w 6037"/>
              <a:gd name="T17" fmla="*/ 2147483647 h 2605"/>
              <a:gd name="T18" fmla="*/ 2147483647 w 6037"/>
              <a:gd name="T19" fmla="*/ 2147483647 h 2605"/>
              <a:gd name="T20" fmla="*/ 2147483647 w 6037"/>
              <a:gd name="T21" fmla="*/ 2147483647 h 2605"/>
              <a:gd name="T22" fmla="*/ 2147483647 w 6037"/>
              <a:gd name="T23" fmla="*/ 2147483647 h 2605"/>
              <a:gd name="T24" fmla="*/ 2147483647 w 6037"/>
              <a:gd name="T25" fmla="*/ 2147483647 h 2605"/>
              <a:gd name="T26" fmla="*/ 2147483647 w 6037"/>
              <a:gd name="T27" fmla="*/ 2147483647 h 2605"/>
              <a:gd name="T28" fmla="*/ 2147483647 w 6037"/>
              <a:gd name="T29" fmla="*/ 2147483647 h 2605"/>
              <a:gd name="T30" fmla="*/ 2147483647 w 6037"/>
              <a:gd name="T31" fmla="*/ 2147483647 h 2605"/>
              <a:gd name="T32" fmla="*/ 2147483647 w 6037"/>
              <a:gd name="T33" fmla="*/ 2147483647 h 2605"/>
              <a:gd name="T34" fmla="*/ 2147483647 w 6037"/>
              <a:gd name="T35" fmla="*/ 2147483647 h 2605"/>
              <a:gd name="T36" fmla="*/ 2147483647 w 6037"/>
              <a:gd name="T37" fmla="*/ 2147483647 h 2605"/>
              <a:gd name="T38" fmla="*/ 2147483647 w 6037"/>
              <a:gd name="T39" fmla="*/ 2147483647 h 2605"/>
              <a:gd name="T40" fmla="*/ 2147483647 w 6037"/>
              <a:gd name="T41" fmla="*/ 2147483647 h 2605"/>
              <a:gd name="T42" fmla="*/ 2147483647 w 6037"/>
              <a:gd name="T43" fmla="*/ 2147483647 h 2605"/>
              <a:gd name="T44" fmla="*/ 2147483647 w 6037"/>
              <a:gd name="T45" fmla="*/ 2147483647 h 2605"/>
              <a:gd name="T46" fmla="*/ 2147483647 w 6037"/>
              <a:gd name="T47" fmla="*/ 2147483647 h 2605"/>
              <a:gd name="T48" fmla="*/ 2147483647 w 6037"/>
              <a:gd name="T49" fmla="*/ 2147483647 h 2605"/>
              <a:gd name="T50" fmla="*/ 2147483647 w 6037"/>
              <a:gd name="T51" fmla="*/ 2147483647 h 2605"/>
              <a:gd name="T52" fmla="*/ 2147483647 w 6037"/>
              <a:gd name="T53" fmla="*/ 2147483647 h 2605"/>
              <a:gd name="T54" fmla="*/ 2147483647 w 6037"/>
              <a:gd name="T55" fmla="*/ 2147483647 h 2605"/>
              <a:gd name="T56" fmla="*/ 2147483647 w 6037"/>
              <a:gd name="T57" fmla="*/ 2147483647 h 2605"/>
              <a:gd name="T58" fmla="*/ 2147483647 w 6037"/>
              <a:gd name="T59" fmla="*/ 2147483647 h 26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037"/>
              <a:gd name="T91" fmla="*/ 0 h 2605"/>
              <a:gd name="T92" fmla="*/ 6037 w 6037"/>
              <a:gd name="T93" fmla="*/ 2605 h 26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037" h="2605">
                <a:moveTo>
                  <a:pt x="552" y="568"/>
                </a:moveTo>
                <a:cubicBezTo>
                  <a:pt x="543" y="564"/>
                  <a:pt x="492" y="547"/>
                  <a:pt x="496" y="544"/>
                </a:cubicBezTo>
                <a:cubicBezTo>
                  <a:pt x="500" y="541"/>
                  <a:pt x="514" y="523"/>
                  <a:pt x="576" y="552"/>
                </a:cubicBezTo>
                <a:cubicBezTo>
                  <a:pt x="638" y="581"/>
                  <a:pt x="514" y="565"/>
                  <a:pt x="868" y="719"/>
                </a:cubicBezTo>
                <a:cubicBezTo>
                  <a:pt x="1305" y="962"/>
                  <a:pt x="2332" y="1318"/>
                  <a:pt x="2701" y="1479"/>
                </a:cubicBezTo>
                <a:cubicBezTo>
                  <a:pt x="2827" y="1491"/>
                  <a:pt x="2958" y="1608"/>
                  <a:pt x="3084" y="1617"/>
                </a:cubicBezTo>
                <a:cubicBezTo>
                  <a:pt x="3148" y="1622"/>
                  <a:pt x="3399" y="1705"/>
                  <a:pt x="3399" y="1705"/>
                </a:cubicBezTo>
                <a:cubicBezTo>
                  <a:pt x="3561" y="1750"/>
                  <a:pt x="3841" y="1824"/>
                  <a:pt x="4044" y="1897"/>
                </a:cubicBezTo>
                <a:cubicBezTo>
                  <a:pt x="4120" y="1881"/>
                  <a:pt x="4943" y="2159"/>
                  <a:pt x="5022" y="2150"/>
                </a:cubicBezTo>
                <a:cubicBezTo>
                  <a:pt x="5230" y="2248"/>
                  <a:pt x="5275" y="2185"/>
                  <a:pt x="5921" y="2377"/>
                </a:cubicBezTo>
                <a:cubicBezTo>
                  <a:pt x="5916" y="2472"/>
                  <a:pt x="6037" y="2465"/>
                  <a:pt x="5928" y="2521"/>
                </a:cubicBezTo>
                <a:cubicBezTo>
                  <a:pt x="5859" y="2518"/>
                  <a:pt x="5683" y="2526"/>
                  <a:pt x="5614" y="2521"/>
                </a:cubicBezTo>
                <a:cubicBezTo>
                  <a:pt x="5532" y="2515"/>
                  <a:pt x="5443" y="2473"/>
                  <a:pt x="5357" y="2463"/>
                </a:cubicBezTo>
                <a:cubicBezTo>
                  <a:pt x="5311" y="2448"/>
                  <a:pt x="5239" y="2490"/>
                  <a:pt x="5192" y="2480"/>
                </a:cubicBezTo>
                <a:cubicBezTo>
                  <a:pt x="5183" y="2554"/>
                  <a:pt x="4952" y="2496"/>
                  <a:pt x="4952" y="2496"/>
                </a:cubicBezTo>
                <a:cubicBezTo>
                  <a:pt x="4734" y="2506"/>
                  <a:pt x="4698" y="2464"/>
                  <a:pt x="4480" y="2480"/>
                </a:cubicBezTo>
                <a:cubicBezTo>
                  <a:pt x="4348" y="2505"/>
                  <a:pt x="4300" y="2466"/>
                  <a:pt x="4116" y="2472"/>
                </a:cubicBezTo>
                <a:cubicBezTo>
                  <a:pt x="3764" y="2462"/>
                  <a:pt x="3452" y="2519"/>
                  <a:pt x="3098" y="2513"/>
                </a:cubicBezTo>
                <a:cubicBezTo>
                  <a:pt x="2980" y="2490"/>
                  <a:pt x="2887" y="2501"/>
                  <a:pt x="2767" y="2513"/>
                </a:cubicBezTo>
                <a:cubicBezTo>
                  <a:pt x="2664" y="2546"/>
                  <a:pt x="2530" y="2500"/>
                  <a:pt x="2403" y="2496"/>
                </a:cubicBezTo>
                <a:cubicBezTo>
                  <a:pt x="2292" y="2483"/>
                  <a:pt x="2218" y="2506"/>
                  <a:pt x="2105" y="2496"/>
                </a:cubicBezTo>
                <a:cubicBezTo>
                  <a:pt x="1840" y="2501"/>
                  <a:pt x="1850" y="2456"/>
                  <a:pt x="1650" y="2488"/>
                </a:cubicBezTo>
                <a:cubicBezTo>
                  <a:pt x="1576" y="2512"/>
                  <a:pt x="1387" y="2495"/>
                  <a:pt x="1319" y="2530"/>
                </a:cubicBezTo>
                <a:cubicBezTo>
                  <a:pt x="1283" y="2527"/>
                  <a:pt x="1247" y="2527"/>
                  <a:pt x="1211" y="2521"/>
                </a:cubicBezTo>
                <a:cubicBezTo>
                  <a:pt x="1151" y="2511"/>
                  <a:pt x="1090" y="2587"/>
                  <a:pt x="1033" y="2534"/>
                </a:cubicBezTo>
                <a:cubicBezTo>
                  <a:pt x="985" y="2605"/>
                  <a:pt x="840" y="2528"/>
                  <a:pt x="789" y="2525"/>
                </a:cubicBezTo>
                <a:cubicBezTo>
                  <a:pt x="720" y="2514"/>
                  <a:pt x="585" y="2499"/>
                  <a:pt x="516" y="2488"/>
                </a:cubicBezTo>
                <a:cubicBezTo>
                  <a:pt x="498" y="2489"/>
                  <a:pt x="126" y="2484"/>
                  <a:pt x="119" y="2463"/>
                </a:cubicBezTo>
                <a:cubicBezTo>
                  <a:pt x="32" y="2281"/>
                  <a:pt x="0" y="487"/>
                  <a:pt x="65" y="308"/>
                </a:cubicBezTo>
                <a:cubicBezTo>
                  <a:pt x="150" y="0"/>
                  <a:pt x="451" y="488"/>
                  <a:pt x="552" y="536"/>
                </a:cubicBez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756383">
            <a:off x="4983183" y="5040282"/>
            <a:ext cx="1768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Fine Lake Deposits</a:t>
            </a:r>
          </a:p>
        </p:txBody>
      </p:sp>
      <p:sp>
        <p:nvSpPr>
          <p:cNvPr id="24582" name="Freeform 7" descr="5%"/>
          <p:cNvSpPr>
            <a:spLocks/>
          </p:cNvSpPr>
          <p:nvPr/>
        </p:nvSpPr>
        <p:spPr bwMode="auto">
          <a:xfrm>
            <a:off x="4267199" y="4768850"/>
            <a:ext cx="4354513" cy="1784350"/>
          </a:xfrm>
          <a:custGeom>
            <a:avLst/>
            <a:gdLst>
              <a:gd name="T0" fmla="*/ 2147483647 w 2748"/>
              <a:gd name="T1" fmla="*/ 2147483647 h 864"/>
              <a:gd name="T2" fmla="*/ 2147483647 w 2748"/>
              <a:gd name="T3" fmla="*/ 2147483647 h 864"/>
              <a:gd name="T4" fmla="*/ 2147483647 w 2748"/>
              <a:gd name="T5" fmla="*/ 2147483647 h 864"/>
              <a:gd name="T6" fmla="*/ 2147483647 w 2748"/>
              <a:gd name="T7" fmla="*/ 2147483647 h 864"/>
              <a:gd name="T8" fmla="*/ 2147483647 w 2748"/>
              <a:gd name="T9" fmla="*/ 2147483647 h 864"/>
              <a:gd name="T10" fmla="*/ 2147483647 w 2748"/>
              <a:gd name="T11" fmla="*/ 2147483647 h 864"/>
              <a:gd name="T12" fmla="*/ 2147483647 w 2748"/>
              <a:gd name="T13" fmla="*/ 0 h 864"/>
              <a:gd name="T14" fmla="*/ 2147483647 w 2748"/>
              <a:gd name="T15" fmla="*/ 2147483647 h 864"/>
              <a:gd name="T16" fmla="*/ 0 w 2748"/>
              <a:gd name="T17" fmla="*/ 2147483647 h 864"/>
              <a:gd name="T18" fmla="*/ 2147483647 w 2748"/>
              <a:gd name="T19" fmla="*/ 2147483647 h 864"/>
              <a:gd name="T20" fmla="*/ 2147483647 w 2748"/>
              <a:gd name="T21" fmla="*/ 2147483647 h 864"/>
              <a:gd name="T22" fmla="*/ 2147483647 w 2748"/>
              <a:gd name="T23" fmla="*/ 2147483647 h 864"/>
              <a:gd name="T24" fmla="*/ 2147483647 w 2748"/>
              <a:gd name="T25" fmla="*/ 2147483647 h 864"/>
              <a:gd name="T26" fmla="*/ 2147483647 w 2748"/>
              <a:gd name="T27" fmla="*/ 2147483647 h 864"/>
              <a:gd name="T28" fmla="*/ 2147483647 w 2748"/>
              <a:gd name="T29" fmla="*/ 2147483647 h 8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48"/>
              <a:gd name="T46" fmla="*/ 0 h 864"/>
              <a:gd name="T47" fmla="*/ 2748 w 2748"/>
              <a:gd name="T48" fmla="*/ 864 h 864"/>
              <a:gd name="connsiteX0" fmla="*/ 2731 w 2743"/>
              <a:gd name="connsiteY0" fmla="*/ 0 h 1124"/>
              <a:gd name="connsiteX1" fmla="*/ 2101 w 2743"/>
              <a:gd name="connsiteY1" fmla="*/ 578 h 1124"/>
              <a:gd name="connsiteX2" fmla="*/ 1536 w 2743"/>
              <a:gd name="connsiteY2" fmla="*/ 644 h 1124"/>
              <a:gd name="connsiteX3" fmla="*/ 1200 w 2743"/>
              <a:gd name="connsiteY3" fmla="*/ 548 h 1124"/>
              <a:gd name="connsiteX4" fmla="*/ 864 w 2743"/>
              <a:gd name="connsiteY4" fmla="*/ 452 h 1124"/>
              <a:gd name="connsiteX5" fmla="*/ 480 w 2743"/>
              <a:gd name="connsiteY5" fmla="*/ 308 h 1124"/>
              <a:gd name="connsiteX6" fmla="*/ 96 w 2743"/>
              <a:gd name="connsiteY6" fmla="*/ 260 h 1124"/>
              <a:gd name="connsiteX7" fmla="*/ 288 w 2743"/>
              <a:gd name="connsiteY7" fmla="*/ 308 h 1124"/>
              <a:gd name="connsiteX8" fmla="*/ 0 w 2743"/>
              <a:gd name="connsiteY8" fmla="*/ 308 h 1124"/>
              <a:gd name="connsiteX9" fmla="*/ 240 w 2743"/>
              <a:gd name="connsiteY9" fmla="*/ 452 h 1124"/>
              <a:gd name="connsiteX10" fmla="*/ 1200 w 2743"/>
              <a:gd name="connsiteY10" fmla="*/ 740 h 1124"/>
              <a:gd name="connsiteX11" fmla="*/ 2208 w 2743"/>
              <a:gd name="connsiteY11" fmla="*/ 1028 h 1124"/>
              <a:gd name="connsiteX12" fmla="*/ 2400 w 2743"/>
              <a:gd name="connsiteY12" fmla="*/ 1076 h 1124"/>
              <a:gd name="connsiteX13" fmla="*/ 2740 w 2743"/>
              <a:gd name="connsiteY13" fmla="*/ 1124 h 1124"/>
              <a:gd name="connsiteX14" fmla="*/ 2731 w 2743"/>
              <a:gd name="connsiteY14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536 w 2743"/>
              <a:gd name="connsiteY2" fmla="*/ 644 h 1124"/>
              <a:gd name="connsiteX3" fmla="*/ 1200 w 2743"/>
              <a:gd name="connsiteY3" fmla="*/ 548 h 1124"/>
              <a:gd name="connsiteX4" fmla="*/ 864 w 2743"/>
              <a:gd name="connsiteY4" fmla="*/ 452 h 1124"/>
              <a:gd name="connsiteX5" fmla="*/ 480 w 2743"/>
              <a:gd name="connsiteY5" fmla="*/ 308 h 1124"/>
              <a:gd name="connsiteX6" fmla="*/ 96 w 2743"/>
              <a:gd name="connsiteY6" fmla="*/ 260 h 1124"/>
              <a:gd name="connsiteX7" fmla="*/ 288 w 2743"/>
              <a:gd name="connsiteY7" fmla="*/ 308 h 1124"/>
              <a:gd name="connsiteX8" fmla="*/ 0 w 2743"/>
              <a:gd name="connsiteY8" fmla="*/ 308 h 1124"/>
              <a:gd name="connsiteX9" fmla="*/ 240 w 2743"/>
              <a:gd name="connsiteY9" fmla="*/ 452 h 1124"/>
              <a:gd name="connsiteX10" fmla="*/ 1200 w 2743"/>
              <a:gd name="connsiteY10" fmla="*/ 740 h 1124"/>
              <a:gd name="connsiteX11" fmla="*/ 2208 w 2743"/>
              <a:gd name="connsiteY11" fmla="*/ 1028 h 1124"/>
              <a:gd name="connsiteX12" fmla="*/ 2400 w 2743"/>
              <a:gd name="connsiteY12" fmla="*/ 1076 h 1124"/>
              <a:gd name="connsiteX13" fmla="*/ 2740 w 2743"/>
              <a:gd name="connsiteY13" fmla="*/ 1124 h 1124"/>
              <a:gd name="connsiteX14" fmla="*/ 2731 w 2743"/>
              <a:gd name="connsiteY14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384 w 2743"/>
              <a:gd name="connsiteY2" fmla="*/ 644 h 1124"/>
              <a:gd name="connsiteX3" fmla="*/ 1200 w 2743"/>
              <a:gd name="connsiteY3" fmla="*/ 548 h 1124"/>
              <a:gd name="connsiteX4" fmla="*/ 864 w 2743"/>
              <a:gd name="connsiteY4" fmla="*/ 452 h 1124"/>
              <a:gd name="connsiteX5" fmla="*/ 480 w 2743"/>
              <a:gd name="connsiteY5" fmla="*/ 308 h 1124"/>
              <a:gd name="connsiteX6" fmla="*/ 96 w 2743"/>
              <a:gd name="connsiteY6" fmla="*/ 260 h 1124"/>
              <a:gd name="connsiteX7" fmla="*/ 288 w 2743"/>
              <a:gd name="connsiteY7" fmla="*/ 308 h 1124"/>
              <a:gd name="connsiteX8" fmla="*/ 0 w 2743"/>
              <a:gd name="connsiteY8" fmla="*/ 308 h 1124"/>
              <a:gd name="connsiteX9" fmla="*/ 240 w 2743"/>
              <a:gd name="connsiteY9" fmla="*/ 452 h 1124"/>
              <a:gd name="connsiteX10" fmla="*/ 1200 w 2743"/>
              <a:gd name="connsiteY10" fmla="*/ 740 h 1124"/>
              <a:gd name="connsiteX11" fmla="*/ 2208 w 2743"/>
              <a:gd name="connsiteY11" fmla="*/ 1028 h 1124"/>
              <a:gd name="connsiteX12" fmla="*/ 2400 w 2743"/>
              <a:gd name="connsiteY12" fmla="*/ 1076 h 1124"/>
              <a:gd name="connsiteX13" fmla="*/ 2740 w 2743"/>
              <a:gd name="connsiteY13" fmla="*/ 1124 h 1124"/>
              <a:gd name="connsiteX14" fmla="*/ 2731 w 2743"/>
              <a:gd name="connsiteY14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639 w 2743"/>
              <a:gd name="connsiteY2" fmla="*/ 560 h 1124"/>
              <a:gd name="connsiteX3" fmla="*/ 1384 w 2743"/>
              <a:gd name="connsiteY3" fmla="*/ 644 h 1124"/>
              <a:gd name="connsiteX4" fmla="*/ 1200 w 2743"/>
              <a:gd name="connsiteY4" fmla="*/ 548 h 1124"/>
              <a:gd name="connsiteX5" fmla="*/ 864 w 2743"/>
              <a:gd name="connsiteY5" fmla="*/ 452 h 1124"/>
              <a:gd name="connsiteX6" fmla="*/ 480 w 2743"/>
              <a:gd name="connsiteY6" fmla="*/ 308 h 1124"/>
              <a:gd name="connsiteX7" fmla="*/ 96 w 2743"/>
              <a:gd name="connsiteY7" fmla="*/ 260 h 1124"/>
              <a:gd name="connsiteX8" fmla="*/ 288 w 2743"/>
              <a:gd name="connsiteY8" fmla="*/ 308 h 1124"/>
              <a:gd name="connsiteX9" fmla="*/ 0 w 2743"/>
              <a:gd name="connsiteY9" fmla="*/ 308 h 1124"/>
              <a:gd name="connsiteX10" fmla="*/ 240 w 2743"/>
              <a:gd name="connsiteY10" fmla="*/ 452 h 1124"/>
              <a:gd name="connsiteX11" fmla="*/ 1200 w 2743"/>
              <a:gd name="connsiteY11" fmla="*/ 740 h 1124"/>
              <a:gd name="connsiteX12" fmla="*/ 2208 w 2743"/>
              <a:gd name="connsiteY12" fmla="*/ 1028 h 1124"/>
              <a:gd name="connsiteX13" fmla="*/ 2400 w 2743"/>
              <a:gd name="connsiteY13" fmla="*/ 1076 h 1124"/>
              <a:gd name="connsiteX14" fmla="*/ 2740 w 2743"/>
              <a:gd name="connsiteY14" fmla="*/ 1124 h 1124"/>
              <a:gd name="connsiteX15" fmla="*/ 2731 w 2743"/>
              <a:gd name="connsiteY15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639 w 2743"/>
              <a:gd name="connsiteY2" fmla="*/ 560 h 1124"/>
              <a:gd name="connsiteX3" fmla="*/ 1367 w 2743"/>
              <a:gd name="connsiteY3" fmla="*/ 644 h 1124"/>
              <a:gd name="connsiteX4" fmla="*/ 1200 w 2743"/>
              <a:gd name="connsiteY4" fmla="*/ 548 h 1124"/>
              <a:gd name="connsiteX5" fmla="*/ 864 w 2743"/>
              <a:gd name="connsiteY5" fmla="*/ 452 h 1124"/>
              <a:gd name="connsiteX6" fmla="*/ 480 w 2743"/>
              <a:gd name="connsiteY6" fmla="*/ 308 h 1124"/>
              <a:gd name="connsiteX7" fmla="*/ 96 w 2743"/>
              <a:gd name="connsiteY7" fmla="*/ 260 h 1124"/>
              <a:gd name="connsiteX8" fmla="*/ 288 w 2743"/>
              <a:gd name="connsiteY8" fmla="*/ 308 h 1124"/>
              <a:gd name="connsiteX9" fmla="*/ 0 w 2743"/>
              <a:gd name="connsiteY9" fmla="*/ 308 h 1124"/>
              <a:gd name="connsiteX10" fmla="*/ 240 w 2743"/>
              <a:gd name="connsiteY10" fmla="*/ 452 h 1124"/>
              <a:gd name="connsiteX11" fmla="*/ 1200 w 2743"/>
              <a:gd name="connsiteY11" fmla="*/ 740 h 1124"/>
              <a:gd name="connsiteX12" fmla="*/ 2208 w 2743"/>
              <a:gd name="connsiteY12" fmla="*/ 1028 h 1124"/>
              <a:gd name="connsiteX13" fmla="*/ 2400 w 2743"/>
              <a:gd name="connsiteY13" fmla="*/ 1076 h 1124"/>
              <a:gd name="connsiteX14" fmla="*/ 2740 w 2743"/>
              <a:gd name="connsiteY14" fmla="*/ 1124 h 1124"/>
              <a:gd name="connsiteX15" fmla="*/ 2731 w 2743"/>
              <a:gd name="connsiteY15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639 w 2743"/>
              <a:gd name="connsiteY2" fmla="*/ 560 h 1124"/>
              <a:gd name="connsiteX3" fmla="*/ 1367 w 2743"/>
              <a:gd name="connsiteY3" fmla="*/ 644 h 1124"/>
              <a:gd name="connsiteX4" fmla="*/ 1200 w 2743"/>
              <a:gd name="connsiteY4" fmla="*/ 548 h 1124"/>
              <a:gd name="connsiteX5" fmla="*/ 864 w 2743"/>
              <a:gd name="connsiteY5" fmla="*/ 452 h 1124"/>
              <a:gd name="connsiteX6" fmla="*/ 480 w 2743"/>
              <a:gd name="connsiteY6" fmla="*/ 308 h 1124"/>
              <a:gd name="connsiteX7" fmla="*/ 96 w 2743"/>
              <a:gd name="connsiteY7" fmla="*/ 260 h 1124"/>
              <a:gd name="connsiteX8" fmla="*/ 288 w 2743"/>
              <a:gd name="connsiteY8" fmla="*/ 308 h 1124"/>
              <a:gd name="connsiteX9" fmla="*/ 0 w 2743"/>
              <a:gd name="connsiteY9" fmla="*/ 308 h 1124"/>
              <a:gd name="connsiteX10" fmla="*/ 240 w 2743"/>
              <a:gd name="connsiteY10" fmla="*/ 452 h 1124"/>
              <a:gd name="connsiteX11" fmla="*/ 1200 w 2743"/>
              <a:gd name="connsiteY11" fmla="*/ 740 h 1124"/>
              <a:gd name="connsiteX12" fmla="*/ 2208 w 2743"/>
              <a:gd name="connsiteY12" fmla="*/ 1028 h 1124"/>
              <a:gd name="connsiteX13" fmla="*/ 2400 w 2743"/>
              <a:gd name="connsiteY13" fmla="*/ 1076 h 1124"/>
              <a:gd name="connsiteX14" fmla="*/ 2740 w 2743"/>
              <a:gd name="connsiteY14" fmla="*/ 1124 h 1124"/>
              <a:gd name="connsiteX15" fmla="*/ 2731 w 2743"/>
              <a:gd name="connsiteY15" fmla="*/ 0 h 1124"/>
              <a:gd name="connsiteX0" fmla="*/ 2731 w 2743"/>
              <a:gd name="connsiteY0" fmla="*/ 0 h 1124"/>
              <a:gd name="connsiteX1" fmla="*/ 2084 w 2743"/>
              <a:gd name="connsiteY1" fmla="*/ 406 h 1124"/>
              <a:gd name="connsiteX2" fmla="*/ 1639 w 2743"/>
              <a:gd name="connsiteY2" fmla="*/ 560 h 1124"/>
              <a:gd name="connsiteX3" fmla="*/ 1200 w 2743"/>
              <a:gd name="connsiteY3" fmla="*/ 548 h 1124"/>
              <a:gd name="connsiteX4" fmla="*/ 864 w 2743"/>
              <a:gd name="connsiteY4" fmla="*/ 452 h 1124"/>
              <a:gd name="connsiteX5" fmla="*/ 480 w 2743"/>
              <a:gd name="connsiteY5" fmla="*/ 308 h 1124"/>
              <a:gd name="connsiteX6" fmla="*/ 96 w 2743"/>
              <a:gd name="connsiteY6" fmla="*/ 260 h 1124"/>
              <a:gd name="connsiteX7" fmla="*/ 288 w 2743"/>
              <a:gd name="connsiteY7" fmla="*/ 308 h 1124"/>
              <a:gd name="connsiteX8" fmla="*/ 0 w 2743"/>
              <a:gd name="connsiteY8" fmla="*/ 308 h 1124"/>
              <a:gd name="connsiteX9" fmla="*/ 240 w 2743"/>
              <a:gd name="connsiteY9" fmla="*/ 452 h 1124"/>
              <a:gd name="connsiteX10" fmla="*/ 1200 w 2743"/>
              <a:gd name="connsiteY10" fmla="*/ 740 h 1124"/>
              <a:gd name="connsiteX11" fmla="*/ 2208 w 2743"/>
              <a:gd name="connsiteY11" fmla="*/ 1028 h 1124"/>
              <a:gd name="connsiteX12" fmla="*/ 2400 w 2743"/>
              <a:gd name="connsiteY12" fmla="*/ 1076 h 1124"/>
              <a:gd name="connsiteX13" fmla="*/ 2740 w 2743"/>
              <a:gd name="connsiteY13" fmla="*/ 1124 h 1124"/>
              <a:gd name="connsiteX14" fmla="*/ 2731 w 2743"/>
              <a:gd name="connsiteY14" fmla="*/ 0 h 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" h="1124">
                <a:moveTo>
                  <a:pt x="2731" y="0"/>
                </a:moveTo>
                <a:lnTo>
                  <a:pt x="2084" y="406"/>
                </a:lnTo>
                <a:lnTo>
                  <a:pt x="1639" y="560"/>
                </a:lnTo>
                <a:lnTo>
                  <a:pt x="1200" y="548"/>
                </a:lnTo>
                <a:cubicBezTo>
                  <a:pt x="1116" y="516"/>
                  <a:pt x="976" y="484"/>
                  <a:pt x="864" y="452"/>
                </a:cubicBezTo>
                <a:lnTo>
                  <a:pt x="480" y="308"/>
                </a:lnTo>
                <a:lnTo>
                  <a:pt x="96" y="260"/>
                </a:lnTo>
                <a:lnTo>
                  <a:pt x="288" y="308"/>
                </a:lnTo>
                <a:lnTo>
                  <a:pt x="0" y="308"/>
                </a:lnTo>
                <a:lnTo>
                  <a:pt x="240" y="452"/>
                </a:lnTo>
                <a:lnTo>
                  <a:pt x="1200" y="740"/>
                </a:lnTo>
                <a:lnTo>
                  <a:pt x="2208" y="1028"/>
                </a:lnTo>
                <a:lnTo>
                  <a:pt x="2400" y="1076"/>
                </a:lnTo>
                <a:lnTo>
                  <a:pt x="2740" y="1124"/>
                </a:lnTo>
                <a:cubicBezTo>
                  <a:pt x="2743" y="863"/>
                  <a:pt x="2728" y="261"/>
                  <a:pt x="2731" y="0"/>
                </a:cubicBezTo>
                <a:close/>
              </a:path>
            </a:pathLst>
          </a:cu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-26988" y="3124200"/>
            <a:ext cx="8637588" cy="812800"/>
          </a:xfrm>
          <a:custGeom>
            <a:avLst/>
            <a:gdLst>
              <a:gd name="T0" fmla="*/ 2147483647 w 5441"/>
              <a:gd name="T1" fmla="*/ 2147483647 h 512"/>
              <a:gd name="T2" fmla="*/ 2147483647 w 5441"/>
              <a:gd name="T3" fmla="*/ 2147483647 h 512"/>
              <a:gd name="T4" fmla="*/ 2147483647 w 5441"/>
              <a:gd name="T5" fmla="*/ 2147483647 h 512"/>
              <a:gd name="T6" fmla="*/ 2147483647 w 5441"/>
              <a:gd name="T7" fmla="*/ 2147483647 h 512"/>
              <a:gd name="T8" fmla="*/ 0 w 5441"/>
              <a:gd name="T9" fmla="*/ 0 h 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1"/>
              <a:gd name="T16" fmla="*/ 0 h 512"/>
              <a:gd name="T17" fmla="*/ 5441 w 5441"/>
              <a:gd name="T18" fmla="*/ 512 h 5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1" h="512">
                <a:moveTo>
                  <a:pt x="5441" y="480"/>
                </a:moveTo>
                <a:cubicBezTo>
                  <a:pt x="3833" y="512"/>
                  <a:pt x="2214" y="487"/>
                  <a:pt x="1505" y="480"/>
                </a:cubicBezTo>
                <a:lnTo>
                  <a:pt x="1186" y="436"/>
                </a:lnTo>
                <a:cubicBezTo>
                  <a:pt x="969" y="371"/>
                  <a:pt x="398" y="160"/>
                  <a:pt x="200" y="87"/>
                </a:cubicBezTo>
                <a:cubicBezTo>
                  <a:pt x="2" y="14"/>
                  <a:pt x="42" y="18"/>
                  <a:pt x="0" y="0"/>
                </a:cubicBezTo>
              </a:path>
            </a:pathLst>
          </a:custGeom>
          <a:noFill/>
          <a:ln w="38100">
            <a:solidFill>
              <a:srgbClr val="4F81B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 rot="10800000">
            <a:off x="7086600" y="36576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 rot="852537">
            <a:off x="1908957" y="4113312"/>
            <a:ext cx="2103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Coarse Delta Deposits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0" y="6553200"/>
            <a:ext cx="403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 b="1"/>
              <a:t>adapted from Morris and Fan, 1998, Fig. 10.1</a:t>
            </a:r>
          </a:p>
        </p:txBody>
      </p:sp>
      <p:sp>
        <p:nvSpPr>
          <p:cNvPr id="24588" name="Text Box 22"/>
          <p:cNvSpPr txBox="1">
            <a:spLocks noChangeArrowheads="1"/>
          </p:cNvSpPr>
          <p:nvPr/>
        </p:nvSpPr>
        <p:spPr bwMode="auto">
          <a:xfrm>
            <a:off x="6939217" y="5734943"/>
            <a:ext cx="1705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Sediment Wedge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70667" y="1431925"/>
            <a:ext cx="3649133" cy="1844675"/>
            <a:chOff x="3208338" y="1431925"/>
            <a:chExt cx="2811462" cy="1158875"/>
          </a:xfrm>
        </p:grpSpPr>
        <p:cxnSp>
          <p:nvCxnSpPr>
            <p:cNvPr id="24605" name="AutoShape 36"/>
            <p:cNvCxnSpPr>
              <a:cxnSpLocks noChangeShapeType="1"/>
            </p:cNvCxnSpPr>
            <p:nvPr/>
          </p:nvCxnSpPr>
          <p:spPr bwMode="auto">
            <a:xfrm>
              <a:off x="3208338" y="1466850"/>
              <a:ext cx="0" cy="11239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06" name="Line 37"/>
            <p:cNvSpPr>
              <a:spLocks noChangeShapeType="1"/>
            </p:cNvSpPr>
            <p:nvPr/>
          </p:nvSpPr>
          <p:spPr bwMode="auto">
            <a:xfrm>
              <a:off x="3208338" y="2590800"/>
              <a:ext cx="28114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8" name="Freeform 39"/>
            <p:cNvSpPr>
              <a:spLocks/>
            </p:cNvSpPr>
            <p:nvPr/>
          </p:nvSpPr>
          <p:spPr bwMode="auto">
            <a:xfrm>
              <a:off x="3208338" y="1646238"/>
              <a:ext cx="2730500" cy="708025"/>
            </a:xfrm>
            <a:custGeom>
              <a:avLst/>
              <a:gdLst>
                <a:gd name="T0" fmla="*/ 0 w 2207"/>
                <a:gd name="T1" fmla="*/ 4 h 575"/>
                <a:gd name="T2" fmla="*/ 11 w 2207"/>
                <a:gd name="T3" fmla="*/ 4 h 575"/>
                <a:gd name="T4" fmla="*/ 15 w 2207"/>
                <a:gd name="T5" fmla="*/ 4 h 575"/>
                <a:gd name="T6" fmla="*/ 18 w 2207"/>
                <a:gd name="T7" fmla="*/ 7 h 575"/>
                <a:gd name="T8" fmla="*/ 22 w 2207"/>
                <a:gd name="T9" fmla="*/ 12 h 575"/>
                <a:gd name="T10" fmla="*/ 26 w 2207"/>
                <a:gd name="T11" fmla="*/ 19 h 575"/>
                <a:gd name="T12" fmla="*/ 34 w 2207"/>
                <a:gd name="T13" fmla="*/ 30 h 575"/>
                <a:gd name="T14" fmla="*/ 40 w 2207"/>
                <a:gd name="T15" fmla="*/ 34 h 575"/>
                <a:gd name="T16" fmla="*/ 51 w 2207"/>
                <a:gd name="T17" fmla="*/ 42 h 575"/>
                <a:gd name="T18" fmla="*/ 62 w 2207"/>
                <a:gd name="T19" fmla="*/ 42 h 575"/>
                <a:gd name="T20" fmla="*/ 76 w 2207"/>
                <a:gd name="T21" fmla="*/ 45 h 575"/>
                <a:gd name="T22" fmla="*/ 87 w 2207"/>
                <a:gd name="T23" fmla="*/ 45 h 575"/>
                <a:gd name="T24" fmla="*/ 95 w 2207"/>
                <a:gd name="T25" fmla="*/ 45 h 575"/>
                <a:gd name="T26" fmla="*/ 126 w 2207"/>
                <a:gd name="T27" fmla="*/ 43 h 575"/>
                <a:gd name="T28" fmla="*/ 139 w 2207"/>
                <a:gd name="T29" fmla="*/ 42 h 575"/>
                <a:gd name="T30" fmla="*/ 142 w 2207"/>
                <a:gd name="T31" fmla="*/ 34 h 575"/>
                <a:gd name="T32" fmla="*/ 150 w 2207"/>
                <a:gd name="T33" fmla="*/ 22 h 575"/>
                <a:gd name="T34" fmla="*/ 153 w 2207"/>
                <a:gd name="T35" fmla="*/ 4 h 575"/>
                <a:gd name="T36" fmla="*/ 163 w 2207"/>
                <a:gd name="T37" fmla="*/ 2 h 575"/>
                <a:gd name="T38" fmla="*/ 182 w 2207"/>
                <a:gd name="T39" fmla="*/ 0 h 5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07"/>
                <a:gd name="T61" fmla="*/ 0 h 575"/>
                <a:gd name="T62" fmla="*/ 2207 w 2207"/>
                <a:gd name="T63" fmla="*/ 575 h 5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07" h="575">
                  <a:moveTo>
                    <a:pt x="0" y="47"/>
                  </a:moveTo>
                  <a:lnTo>
                    <a:pt x="132" y="47"/>
                  </a:lnTo>
                  <a:cubicBezTo>
                    <a:pt x="162" y="47"/>
                    <a:pt x="162" y="39"/>
                    <a:pt x="176" y="47"/>
                  </a:cubicBezTo>
                  <a:cubicBezTo>
                    <a:pt x="191" y="55"/>
                    <a:pt x="206" y="79"/>
                    <a:pt x="220" y="95"/>
                  </a:cubicBezTo>
                  <a:lnTo>
                    <a:pt x="265" y="143"/>
                  </a:lnTo>
                  <a:lnTo>
                    <a:pt x="309" y="239"/>
                  </a:lnTo>
                  <a:lnTo>
                    <a:pt x="397" y="383"/>
                  </a:lnTo>
                  <a:lnTo>
                    <a:pt x="485" y="431"/>
                  </a:lnTo>
                  <a:cubicBezTo>
                    <a:pt x="522" y="455"/>
                    <a:pt x="573" y="511"/>
                    <a:pt x="617" y="527"/>
                  </a:cubicBezTo>
                  <a:cubicBezTo>
                    <a:pt x="661" y="543"/>
                    <a:pt x="698" y="519"/>
                    <a:pt x="750" y="527"/>
                  </a:cubicBezTo>
                  <a:cubicBezTo>
                    <a:pt x="801" y="535"/>
                    <a:pt x="874" y="567"/>
                    <a:pt x="926" y="575"/>
                  </a:cubicBezTo>
                  <a:lnTo>
                    <a:pt x="1058" y="575"/>
                  </a:lnTo>
                  <a:lnTo>
                    <a:pt x="1146" y="575"/>
                  </a:lnTo>
                  <a:cubicBezTo>
                    <a:pt x="1146" y="575"/>
                    <a:pt x="1439" y="553"/>
                    <a:pt x="1528" y="545"/>
                  </a:cubicBezTo>
                  <a:cubicBezTo>
                    <a:pt x="1616" y="537"/>
                    <a:pt x="1643" y="546"/>
                    <a:pt x="1675" y="527"/>
                  </a:cubicBezTo>
                  <a:cubicBezTo>
                    <a:pt x="1708" y="508"/>
                    <a:pt x="1697" y="471"/>
                    <a:pt x="1720" y="431"/>
                  </a:cubicBezTo>
                  <a:lnTo>
                    <a:pt x="1808" y="287"/>
                  </a:lnTo>
                  <a:cubicBezTo>
                    <a:pt x="1830" y="225"/>
                    <a:pt x="1827" y="100"/>
                    <a:pt x="1854" y="56"/>
                  </a:cubicBezTo>
                  <a:cubicBezTo>
                    <a:pt x="1876" y="32"/>
                    <a:pt x="1934" y="31"/>
                    <a:pt x="1969" y="24"/>
                  </a:cubicBezTo>
                  <a:lnTo>
                    <a:pt x="220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9" name="Line 40"/>
            <p:cNvSpPr>
              <a:spLocks noChangeShapeType="1"/>
            </p:cNvSpPr>
            <p:nvPr/>
          </p:nvSpPr>
          <p:spPr bwMode="auto">
            <a:xfrm>
              <a:off x="3505200" y="1703388"/>
              <a:ext cx="201771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0" name="AutoShape 41"/>
            <p:cNvSpPr>
              <a:spLocks noChangeAspect="1" noChangeArrowheads="1"/>
            </p:cNvSpPr>
            <p:nvPr/>
          </p:nvSpPr>
          <p:spPr bwMode="auto">
            <a:xfrm rot="10800000">
              <a:off x="5037138" y="1431925"/>
              <a:ext cx="136525" cy="13652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99" name="Title 61"/>
          <p:cNvSpPr>
            <a:spLocks noGrp="1"/>
          </p:cNvSpPr>
          <p:nvPr>
            <p:ph type="title"/>
          </p:nvPr>
        </p:nvSpPr>
        <p:spPr>
          <a:xfrm>
            <a:off x="1711324" y="152400"/>
            <a:ext cx="5111750" cy="944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ea typeface="ＭＳ Ｐゴシック" pitchFamily="32" charset="-128"/>
                <a:cs typeface="ＭＳ Ｐゴシック" pitchFamily="32" charset="-128"/>
              </a:rPr>
              <a:t>Impounded River</a:t>
            </a:r>
          </a:p>
        </p:txBody>
      </p:sp>
      <p:sp>
        <p:nvSpPr>
          <p:cNvPr id="24581" name="Rectangle 6" descr="Horizontal brick"/>
          <p:cNvSpPr>
            <a:spLocks noChangeArrowheads="1"/>
          </p:cNvSpPr>
          <p:nvPr/>
        </p:nvSpPr>
        <p:spPr bwMode="auto">
          <a:xfrm>
            <a:off x="8610600" y="3505200"/>
            <a:ext cx="228600" cy="3429000"/>
          </a:xfrm>
          <a:prstGeom prst="rect">
            <a:avLst/>
          </a:prstGeom>
          <a:pattFill prst="horzBrick">
            <a:fgClr>
              <a:schemeClr val="tx1"/>
            </a:fgClr>
            <a:bgClr>
              <a:srgbClr val="C4884C"/>
            </a:bgClr>
          </a:patt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84E85B-9B1B-604C-9280-24C676FA9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88" y="5393679"/>
            <a:ext cx="1121484" cy="990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827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 descr="Large confetti"/>
          <p:cNvSpPr>
            <a:spLocks/>
          </p:cNvSpPr>
          <p:nvPr/>
        </p:nvSpPr>
        <p:spPr bwMode="auto">
          <a:xfrm rot="685825">
            <a:off x="4010170" y="5961258"/>
            <a:ext cx="5227724" cy="236276"/>
          </a:xfrm>
          <a:custGeom>
            <a:avLst/>
            <a:gdLst>
              <a:gd name="T0" fmla="*/ 2147483647 w 3508"/>
              <a:gd name="T1" fmla="*/ 2147483647 h 1518"/>
              <a:gd name="T2" fmla="*/ 2147483647 w 3508"/>
              <a:gd name="T3" fmla="*/ 2147483647 h 1518"/>
              <a:gd name="T4" fmla="*/ 2147483647 w 3508"/>
              <a:gd name="T5" fmla="*/ 2147483647 h 1518"/>
              <a:gd name="T6" fmla="*/ 2147483647 w 3508"/>
              <a:gd name="T7" fmla="*/ 2147483647 h 1518"/>
              <a:gd name="T8" fmla="*/ 2147483647 w 3508"/>
              <a:gd name="T9" fmla="*/ 2147483647 h 1518"/>
              <a:gd name="T10" fmla="*/ 2147483647 w 3508"/>
              <a:gd name="T11" fmla="*/ 2147483647 h 1518"/>
              <a:gd name="T12" fmla="*/ 2147483647 w 3508"/>
              <a:gd name="T13" fmla="*/ 2147483647 h 1518"/>
              <a:gd name="T14" fmla="*/ 0 w 3508"/>
              <a:gd name="T15" fmla="*/ 0 h 1518"/>
              <a:gd name="T16" fmla="*/ 2147483647 w 3508"/>
              <a:gd name="T17" fmla="*/ 2147483647 h 1518"/>
              <a:gd name="T18" fmla="*/ 2147483647 w 3508"/>
              <a:gd name="T19" fmla="*/ 2147483647 h 15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08"/>
              <a:gd name="T31" fmla="*/ 0 h 1518"/>
              <a:gd name="T32" fmla="*/ 3508 w 3508"/>
              <a:gd name="T33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016 w 3508"/>
              <a:gd name="connsiteY3" fmla="*/ 759 h 1518"/>
              <a:gd name="connsiteX4" fmla="*/ 1431 w 3508"/>
              <a:gd name="connsiteY4" fmla="*/ 602 h 1518"/>
              <a:gd name="connsiteX5" fmla="*/ 1117 w 3508"/>
              <a:gd name="connsiteY5" fmla="*/ 506 h 1518"/>
              <a:gd name="connsiteX6" fmla="*/ 515 w 3508"/>
              <a:gd name="connsiteY6" fmla="*/ 235 h 1518"/>
              <a:gd name="connsiteX7" fmla="*/ 0 w 3508"/>
              <a:gd name="connsiteY7" fmla="*/ 0 h 1518"/>
              <a:gd name="connsiteX8" fmla="*/ 96 w 3508"/>
              <a:gd name="connsiteY8" fmla="*/ 1239 h 1518"/>
              <a:gd name="connsiteX9" fmla="*/ 3508 w 3508"/>
              <a:gd name="connsiteY9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016 w 3508"/>
              <a:gd name="connsiteY3" fmla="*/ 759 h 1518"/>
              <a:gd name="connsiteX4" fmla="*/ 2136 w 3508"/>
              <a:gd name="connsiteY4" fmla="*/ 848 h 1518"/>
              <a:gd name="connsiteX5" fmla="*/ 1431 w 3508"/>
              <a:gd name="connsiteY5" fmla="*/ 602 h 1518"/>
              <a:gd name="connsiteX6" fmla="*/ 1117 w 3508"/>
              <a:gd name="connsiteY6" fmla="*/ 506 h 1518"/>
              <a:gd name="connsiteX7" fmla="*/ 515 w 3508"/>
              <a:gd name="connsiteY7" fmla="*/ 235 h 1518"/>
              <a:gd name="connsiteX8" fmla="*/ 0 w 3508"/>
              <a:gd name="connsiteY8" fmla="*/ 0 h 1518"/>
              <a:gd name="connsiteX9" fmla="*/ 96 w 3508"/>
              <a:gd name="connsiteY9" fmla="*/ 1239 h 1518"/>
              <a:gd name="connsiteX10" fmla="*/ 3508 w 3508"/>
              <a:gd name="connsiteY10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785 w 3508"/>
              <a:gd name="connsiteY3" fmla="*/ 897 h 1518"/>
              <a:gd name="connsiteX4" fmla="*/ 2016 w 3508"/>
              <a:gd name="connsiteY4" fmla="*/ 759 h 1518"/>
              <a:gd name="connsiteX5" fmla="*/ 2136 w 3508"/>
              <a:gd name="connsiteY5" fmla="*/ 848 h 1518"/>
              <a:gd name="connsiteX6" fmla="*/ 1431 w 3508"/>
              <a:gd name="connsiteY6" fmla="*/ 602 h 1518"/>
              <a:gd name="connsiteX7" fmla="*/ 1117 w 3508"/>
              <a:gd name="connsiteY7" fmla="*/ 506 h 1518"/>
              <a:gd name="connsiteX8" fmla="*/ 515 w 3508"/>
              <a:gd name="connsiteY8" fmla="*/ 235 h 1518"/>
              <a:gd name="connsiteX9" fmla="*/ 0 w 3508"/>
              <a:gd name="connsiteY9" fmla="*/ 0 h 1518"/>
              <a:gd name="connsiteX10" fmla="*/ 96 w 3508"/>
              <a:gd name="connsiteY10" fmla="*/ 1239 h 1518"/>
              <a:gd name="connsiteX11" fmla="*/ 3508 w 3508"/>
              <a:gd name="connsiteY11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785 w 3508"/>
              <a:gd name="connsiteY3" fmla="*/ 897 h 1518"/>
              <a:gd name="connsiteX4" fmla="*/ 2016 w 3508"/>
              <a:gd name="connsiteY4" fmla="*/ 759 h 1518"/>
              <a:gd name="connsiteX5" fmla="*/ 1736 w 3508"/>
              <a:gd name="connsiteY5" fmla="*/ 681 h 1518"/>
              <a:gd name="connsiteX6" fmla="*/ 1431 w 3508"/>
              <a:gd name="connsiteY6" fmla="*/ 602 h 1518"/>
              <a:gd name="connsiteX7" fmla="*/ 1117 w 3508"/>
              <a:gd name="connsiteY7" fmla="*/ 506 h 1518"/>
              <a:gd name="connsiteX8" fmla="*/ 515 w 3508"/>
              <a:gd name="connsiteY8" fmla="*/ 235 h 1518"/>
              <a:gd name="connsiteX9" fmla="*/ 0 w 3508"/>
              <a:gd name="connsiteY9" fmla="*/ 0 h 1518"/>
              <a:gd name="connsiteX10" fmla="*/ 96 w 3508"/>
              <a:gd name="connsiteY10" fmla="*/ 1239 h 1518"/>
              <a:gd name="connsiteX11" fmla="*/ 3508 w 3508"/>
              <a:gd name="connsiteY11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785 w 3508"/>
              <a:gd name="connsiteY3" fmla="*/ 897 h 1518"/>
              <a:gd name="connsiteX4" fmla="*/ 2152 w 3508"/>
              <a:gd name="connsiteY4" fmla="*/ 759 h 1518"/>
              <a:gd name="connsiteX5" fmla="*/ 1736 w 3508"/>
              <a:gd name="connsiteY5" fmla="*/ 681 h 1518"/>
              <a:gd name="connsiteX6" fmla="*/ 1431 w 3508"/>
              <a:gd name="connsiteY6" fmla="*/ 602 h 1518"/>
              <a:gd name="connsiteX7" fmla="*/ 1117 w 3508"/>
              <a:gd name="connsiteY7" fmla="*/ 506 h 1518"/>
              <a:gd name="connsiteX8" fmla="*/ 515 w 3508"/>
              <a:gd name="connsiteY8" fmla="*/ 235 h 1518"/>
              <a:gd name="connsiteX9" fmla="*/ 0 w 3508"/>
              <a:gd name="connsiteY9" fmla="*/ 0 h 1518"/>
              <a:gd name="connsiteX10" fmla="*/ 96 w 3508"/>
              <a:gd name="connsiteY10" fmla="*/ 1239 h 1518"/>
              <a:gd name="connsiteX11" fmla="*/ 3508 w 3508"/>
              <a:gd name="connsiteY11" fmla="*/ 1518 h 1518"/>
              <a:gd name="connsiteX0" fmla="*/ 3508 w 3508"/>
              <a:gd name="connsiteY0" fmla="*/ 1518 h 1518"/>
              <a:gd name="connsiteX1" fmla="*/ 3229 w 3508"/>
              <a:gd name="connsiteY1" fmla="*/ 1073 h 1518"/>
              <a:gd name="connsiteX2" fmla="*/ 2544 w 3508"/>
              <a:gd name="connsiteY2" fmla="*/ 903 h 1518"/>
              <a:gd name="connsiteX3" fmla="*/ 2785 w 3508"/>
              <a:gd name="connsiteY3" fmla="*/ 897 h 1518"/>
              <a:gd name="connsiteX4" fmla="*/ 2152 w 3508"/>
              <a:gd name="connsiteY4" fmla="*/ 759 h 1518"/>
              <a:gd name="connsiteX5" fmla="*/ 1736 w 3508"/>
              <a:gd name="connsiteY5" fmla="*/ 681 h 1518"/>
              <a:gd name="connsiteX6" fmla="*/ 1431 w 3508"/>
              <a:gd name="connsiteY6" fmla="*/ 602 h 1518"/>
              <a:gd name="connsiteX7" fmla="*/ 1117 w 3508"/>
              <a:gd name="connsiteY7" fmla="*/ 506 h 1518"/>
              <a:gd name="connsiteX8" fmla="*/ 515 w 3508"/>
              <a:gd name="connsiteY8" fmla="*/ 235 h 1518"/>
              <a:gd name="connsiteX9" fmla="*/ 0 w 3508"/>
              <a:gd name="connsiteY9" fmla="*/ 0 h 1518"/>
              <a:gd name="connsiteX10" fmla="*/ 96 w 3508"/>
              <a:gd name="connsiteY10" fmla="*/ 1239 h 1518"/>
              <a:gd name="connsiteX11" fmla="*/ 3508 w 3508"/>
              <a:gd name="connsiteY11" fmla="*/ 1518 h 1518"/>
              <a:gd name="connsiteX0" fmla="*/ 515 w 3508"/>
              <a:gd name="connsiteY0" fmla="*/ 235 h 1518"/>
              <a:gd name="connsiteX1" fmla="*/ 0 w 3508"/>
              <a:gd name="connsiteY1" fmla="*/ 0 h 1518"/>
              <a:gd name="connsiteX2" fmla="*/ 96 w 3508"/>
              <a:gd name="connsiteY2" fmla="*/ 1239 h 1518"/>
              <a:gd name="connsiteX3" fmla="*/ 3508 w 3508"/>
              <a:gd name="connsiteY3" fmla="*/ 1518 h 1518"/>
              <a:gd name="connsiteX4" fmla="*/ 3229 w 3508"/>
              <a:gd name="connsiteY4" fmla="*/ 1073 h 1518"/>
              <a:gd name="connsiteX5" fmla="*/ 2544 w 3508"/>
              <a:gd name="connsiteY5" fmla="*/ 903 h 1518"/>
              <a:gd name="connsiteX6" fmla="*/ 2785 w 3508"/>
              <a:gd name="connsiteY6" fmla="*/ 897 h 1518"/>
              <a:gd name="connsiteX7" fmla="*/ 2152 w 3508"/>
              <a:gd name="connsiteY7" fmla="*/ 759 h 1518"/>
              <a:gd name="connsiteX8" fmla="*/ 1736 w 3508"/>
              <a:gd name="connsiteY8" fmla="*/ 681 h 1518"/>
              <a:gd name="connsiteX9" fmla="*/ 1431 w 3508"/>
              <a:gd name="connsiteY9" fmla="*/ 602 h 1518"/>
              <a:gd name="connsiteX10" fmla="*/ 1175 w 3508"/>
              <a:gd name="connsiteY10" fmla="*/ 564 h 1518"/>
              <a:gd name="connsiteX0" fmla="*/ 0 w 3508"/>
              <a:gd name="connsiteY0" fmla="*/ 0 h 1518"/>
              <a:gd name="connsiteX1" fmla="*/ 96 w 3508"/>
              <a:gd name="connsiteY1" fmla="*/ 1239 h 1518"/>
              <a:gd name="connsiteX2" fmla="*/ 3508 w 3508"/>
              <a:gd name="connsiteY2" fmla="*/ 1518 h 1518"/>
              <a:gd name="connsiteX3" fmla="*/ 3229 w 3508"/>
              <a:gd name="connsiteY3" fmla="*/ 1073 h 1518"/>
              <a:gd name="connsiteX4" fmla="*/ 2544 w 3508"/>
              <a:gd name="connsiteY4" fmla="*/ 903 h 1518"/>
              <a:gd name="connsiteX5" fmla="*/ 2785 w 3508"/>
              <a:gd name="connsiteY5" fmla="*/ 897 h 1518"/>
              <a:gd name="connsiteX6" fmla="*/ 2152 w 3508"/>
              <a:gd name="connsiteY6" fmla="*/ 759 h 1518"/>
              <a:gd name="connsiteX7" fmla="*/ 1736 w 3508"/>
              <a:gd name="connsiteY7" fmla="*/ 681 h 1518"/>
              <a:gd name="connsiteX8" fmla="*/ 1431 w 3508"/>
              <a:gd name="connsiteY8" fmla="*/ 602 h 1518"/>
              <a:gd name="connsiteX9" fmla="*/ 1175 w 3508"/>
              <a:gd name="connsiteY9" fmla="*/ 564 h 1518"/>
              <a:gd name="connsiteX0" fmla="*/ 0 w 3412"/>
              <a:gd name="connsiteY0" fmla="*/ 675 h 954"/>
              <a:gd name="connsiteX1" fmla="*/ 3412 w 3412"/>
              <a:gd name="connsiteY1" fmla="*/ 954 h 954"/>
              <a:gd name="connsiteX2" fmla="*/ 3133 w 3412"/>
              <a:gd name="connsiteY2" fmla="*/ 509 h 954"/>
              <a:gd name="connsiteX3" fmla="*/ 2448 w 3412"/>
              <a:gd name="connsiteY3" fmla="*/ 339 h 954"/>
              <a:gd name="connsiteX4" fmla="*/ 2689 w 3412"/>
              <a:gd name="connsiteY4" fmla="*/ 333 h 954"/>
              <a:gd name="connsiteX5" fmla="*/ 2056 w 3412"/>
              <a:gd name="connsiteY5" fmla="*/ 195 h 954"/>
              <a:gd name="connsiteX6" fmla="*/ 1640 w 3412"/>
              <a:gd name="connsiteY6" fmla="*/ 117 h 954"/>
              <a:gd name="connsiteX7" fmla="*/ 1335 w 3412"/>
              <a:gd name="connsiteY7" fmla="*/ 38 h 954"/>
              <a:gd name="connsiteX8" fmla="*/ 1079 w 3412"/>
              <a:gd name="connsiteY8" fmla="*/ 0 h 954"/>
              <a:gd name="connsiteX0" fmla="*/ 0 w 3412"/>
              <a:gd name="connsiteY0" fmla="*/ 669 h 948"/>
              <a:gd name="connsiteX1" fmla="*/ 3412 w 3412"/>
              <a:gd name="connsiteY1" fmla="*/ 948 h 948"/>
              <a:gd name="connsiteX2" fmla="*/ 3133 w 3412"/>
              <a:gd name="connsiteY2" fmla="*/ 503 h 948"/>
              <a:gd name="connsiteX3" fmla="*/ 2448 w 3412"/>
              <a:gd name="connsiteY3" fmla="*/ 333 h 948"/>
              <a:gd name="connsiteX4" fmla="*/ 2689 w 3412"/>
              <a:gd name="connsiteY4" fmla="*/ 327 h 948"/>
              <a:gd name="connsiteX5" fmla="*/ 2056 w 3412"/>
              <a:gd name="connsiteY5" fmla="*/ 189 h 948"/>
              <a:gd name="connsiteX6" fmla="*/ 1640 w 3412"/>
              <a:gd name="connsiteY6" fmla="*/ 111 h 948"/>
              <a:gd name="connsiteX7" fmla="*/ 1335 w 3412"/>
              <a:gd name="connsiteY7" fmla="*/ 32 h 948"/>
              <a:gd name="connsiteX8" fmla="*/ 756 w 3412"/>
              <a:gd name="connsiteY8" fmla="*/ 194 h 948"/>
              <a:gd name="connsiteX0" fmla="*/ 0 w 3412"/>
              <a:gd name="connsiteY0" fmla="*/ 558 h 837"/>
              <a:gd name="connsiteX1" fmla="*/ 3412 w 3412"/>
              <a:gd name="connsiteY1" fmla="*/ 837 h 837"/>
              <a:gd name="connsiteX2" fmla="*/ 3133 w 3412"/>
              <a:gd name="connsiteY2" fmla="*/ 392 h 837"/>
              <a:gd name="connsiteX3" fmla="*/ 2448 w 3412"/>
              <a:gd name="connsiteY3" fmla="*/ 222 h 837"/>
              <a:gd name="connsiteX4" fmla="*/ 2689 w 3412"/>
              <a:gd name="connsiteY4" fmla="*/ 216 h 837"/>
              <a:gd name="connsiteX5" fmla="*/ 2056 w 3412"/>
              <a:gd name="connsiteY5" fmla="*/ 78 h 837"/>
              <a:gd name="connsiteX6" fmla="*/ 1640 w 3412"/>
              <a:gd name="connsiteY6" fmla="*/ 0 h 837"/>
              <a:gd name="connsiteX7" fmla="*/ 1241 w 3412"/>
              <a:gd name="connsiteY7" fmla="*/ 51 h 837"/>
              <a:gd name="connsiteX8" fmla="*/ 756 w 3412"/>
              <a:gd name="connsiteY8" fmla="*/ 83 h 837"/>
              <a:gd name="connsiteX0" fmla="*/ 0 w 3412"/>
              <a:gd name="connsiteY0" fmla="*/ 539 h 818"/>
              <a:gd name="connsiteX1" fmla="*/ 3412 w 3412"/>
              <a:gd name="connsiteY1" fmla="*/ 818 h 818"/>
              <a:gd name="connsiteX2" fmla="*/ 3133 w 3412"/>
              <a:gd name="connsiteY2" fmla="*/ 373 h 818"/>
              <a:gd name="connsiteX3" fmla="*/ 2448 w 3412"/>
              <a:gd name="connsiteY3" fmla="*/ 203 h 818"/>
              <a:gd name="connsiteX4" fmla="*/ 2689 w 3412"/>
              <a:gd name="connsiteY4" fmla="*/ 197 h 818"/>
              <a:gd name="connsiteX5" fmla="*/ 2056 w 3412"/>
              <a:gd name="connsiteY5" fmla="*/ 59 h 818"/>
              <a:gd name="connsiteX6" fmla="*/ 1753 w 3412"/>
              <a:gd name="connsiteY6" fmla="*/ 121 h 818"/>
              <a:gd name="connsiteX7" fmla="*/ 1241 w 3412"/>
              <a:gd name="connsiteY7" fmla="*/ 32 h 818"/>
              <a:gd name="connsiteX8" fmla="*/ 756 w 3412"/>
              <a:gd name="connsiteY8" fmla="*/ 64 h 818"/>
              <a:gd name="connsiteX0" fmla="*/ 0 w 3412"/>
              <a:gd name="connsiteY0" fmla="*/ 539 h 818"/>
              <a:gd name="connsiteX1" fmla="*/ 3412 w 3412"/>
              <a:gd name="connsiteY1" fmla="*/ 818 h 818"/>
              <a:gd name="connsiteX2" fmla="*/ 3133 w 3412"/>
              <a:gd name="connsiteY2" fmla="*/ 373 h 818"/>
              <a:gd name="connsiteX3" fmla="*/ 2448 w 3412"/>
              <a:gd name="connsiteY3" fmla="*/ 203 h 818"/>
              <a:gd name="connsiteX4" fmla="*/ 2689 w 3412"/>
              <a:gd name="connsiteY4" fmla="*/ 197 h 818"/>
              <a:gd name="connsiteX5" fmla="*/ 2026 w 3412"/>
              <a:gd name="connsiteY5" fmla="*/ 291 h 818"/>
              <a:gd name="connsiteX6" fmla="*/ 1753 w 3412"/>
              <a:gd name="connsiteY6" fmla="*/ 121 h 818"/>
              <a:gd name="connsiteX7" fmla="*/ 1241 w 3412"/>
              <a:gd name="connsiteY7" fmla="*/ 32 h 818"/>
              <a:gd name="connsiteX8" fmla="*/ 756 w 3412"/>
              <a:gd name="connsiteY8" fmla="*/ 64 h 818"/>
              <a:gd name="connsiteX0" fmla="*/ 0 w 3412"/>
              <a:gd name="connsiteY0" fmla="*/ 539 h 818"/>
              <a:gd name="connsiteX1" fmla="*/ 3412 w 3412"/>
              <a:gd name="connsiteY1" fmla="*/ 818 h 818"/>
              <a:gd name="connsiteX2" fmla="*/ 3133 w 3412"/>
              <a:gd name="connsiteY2" fmla="*/ 373 h 818"/>
              <a:gd name="connsiteX3" fmla="*/ 2448 w 3412"/>
              <a:gd name="connsiteY3" fmla="*/ 203 h 818"/>
              <a:gd name="connsiteX4" fmla="*/ 2689 w 3412"/>
              <a:gd name="connsiteY4" fmla="*/ 197 h 818"/>
              <a:gd name="connsiteX5" fmla="*/ 2026 w 3412"/>
              <a:gd name="connsiteY5" fmla="*/ 291 h 818"/>
              <a:gd name="connsiteX6" fmla="*/ 1753 w 3412"/>
              <a:gd name="connsiteY6" fmla="*/ 121 h 818"/>
              <a:gd name="connsiteX7" fmla="*/ 1241 w 3412"/>
              <a:gd name="connsiteY7" fmla="*/ 32 h 818"/>
              <a:gd name="connsiteX8" fmla="*/ 756 w 3412"/>
              <a:gd name="connsiteY8" fmla="*/ 64 h 818"/>
              <a:gd name="connsiteX0" fmla="*/ 0 w 3412"/>
              <a:gd name="connsiteY0" fmla="*/ 539 h 818"/>
              <a:gd name="connsiteX1" fmla="*/ 3412 w 3412"/>
              <a:gd name="connsiteY1" fmla="*/ 818 h 818"/>
              <a:gd name="connsiteX2" fmla="*/ 3133 w 3412"/>
              <a:gd name="connsiteY2" fmla="*/ 373 h 818"/>
              <a:gd name="connsiteX3" fmla="*/ 2564 w 3412"/>
              <a:gd name="connsiteY3" fmla="*/ 375 h 818"/>
              <a:gd name="connsiteX4" fmla="*/ 2689 w 3412"/>
              <a:gd name="connsiteY4" fmla="*/ 197 h 818"/>
              <a:gd name="connsiteX5" fmla="*/ 2026 w 3412"/>
              <a:gd name="connsiteY5" fmla="*/ 291 h 818"/>
              <a:gd name="connsiteX6" fmla="*/ 1753 w 3412"/>
              <a:gd name="connsiteY6" fmla="*/ 121 h 818"/>
              <a:gd name="connsiteX7" fmla="*/ 1241 w 3412"/>
              <a:gd name="connsiteY7" fmla="*/ 32 h 818"/>
              <a:gd name="connsiteX8" fmla="*/ 756 w 3412"/>
              <a:gd name="connsiteY8" fmla="*/ 64 h 818"/>
              <a:gd name="connsiteX0" fmla="*/ 0 w 3412"/>
              <a:gd name="connsiteY0" fmla="*/ 539 h 818"/>
              <a:gd name="connsiteX1" fmla="*/ 3412 w 3412"/>
              <a:gd name="connsiteY1" fmla="*/ 818 h 818"/>
              <a:gd name="connsiteX2" fmla="*/ 3133 w 3412"/>
              <a:gd name="connsiteY2" fmla="*/ 373 h 818"/>
              <a:gd name="connsiteX3" fmla="*/ 2564 w 3412"/>
              <a:gd name="connsiteY3" fmla="*/ 375 h 818"/>
              <a:gd name="connsiteX4" fmla="*/ 2602 w 3412"/>
              <a:gd name="connsiteY4" fmla="*/ 375 h 818"/>
              <a:gd name="connsiteX5" fmla="*/ 2026 w 3412"/>
              <a:gd name="connsiteY5" fmla="*/ 291 h 818"/>
              <a:gd name="connsiteX6" fmla="*/ 1753 w 3412"/>
              <a:gd name="connsiteY6" fmla="*/ 121 h 818"/>
              <a:gd name="connsiteX7" fmla="*/ 1241 w 3412"/>
              <a:gd name="connsiteY7" fmla="*/ 32 h 818"/>
              <a:gd name="connsiteX8" fmla="*/ 756 w 3412"/>
              <a:gd name="connsiteY8" fmla="*/ 64 h 818"/>
              <a:gd name="connsiteX0" fmla="*/ 0 w 3412"/>
              <a:gd name="connsiteY0" fmla="*/ 525 h 804"/>
              <a:gd name="connsiteX1" fmla="*/ 3412 w 3412"/>
              <a:gd name="connsiteY1" fmla="*/ 804 h 804"/>
              <a:gd name="connsiteX2" fmla="*/ 3133 w 3412"/>
              <a:gd name="connsiteY2" fmla="*/ 359 h 804"/>
              <a:gd name="connsiteX3" fmla="*/ 2564 w 3412"/>
              <a:gd name="connsiteY3" fmla="*/ 361 h 804"/>
              <a:gd name="connsiteX4" fmla="*/ 2602 w 3412"/>
              <a:gd name="connsiteY4" fmla="*/ 361 h 804"/>
              <a:gd name="connsiteX5" fmla="*/ 2026 w 3412"/>
              <a:gd name="connsiteY5" fmla="*/ 277 h 804"/>
              <a:gd name="connsiteX6" fmla="*/ 1753 w 3412"/>
              <a:gd name="connsiteY6" fmla="*/ 107 h 804"/>
              <a:gd name="connsiteX7" fmla="*/ 1241 w 3412"/>
              <a:gd name="connsiteY7" fmla="*/ 18 h 804"/>
              <a:gd name="connsiteX8" fmla="*/ 1157 w 3412"/>
              <a:gd name="connsiteY8" fmla="*/ 173 h 804"/>
              <a:gd name="connsiteX9" fmla="*/ 756 w 3412"/>
              <a:gd name="connsiteY9" fmla="*/ 50 h 804"/>
              <a:gd name="connsiteX0" fmla="*/ 0 w 3412"/>
              <a:gd name="connsiteY0" fmla="*/ 483 h 762"/>
              <a:gd name="connsiteX1" fmla="*/ 3412 w 3412"/>
              <a:gd name="connsiteY1" fmla="*/ 762 h 762"/>
              <a:gd name="connsiteX2" fmla="*/ 3133 w 3412"/>
              <a:gd name="connsiteY2" fmla="*/ 317 h 762"/>
              <a:gd name="connsiteX3" fmla="*/ 2564 w 3412"/>
              <a:gd name="connsiteY3" fmla="*/ 319 h 762"/>
              <a:gd name="connsiteX4" fmla="*/ 2602 w 3412"/>
              <a:gd name="connsiteY4" fmla="*/ 319 h 762"/>
              <a:gd name="connsiteX5" fmla="*/ 2026 w 3412"/>
              <a:gd name="connsiteY5" fmla="*/ 235 h 762"/>
              <a:gd name="connsiteX6" fmla="*/ 1753 w 3412"/>
              <a:gd name="connsiteY6" fmla="*/ 65 h 762"/>
              <a:gd name="connsiteX7" fmla="*/ 1349 w 3412"/>
              <a:gd name="connsiteY7" fmla="*/ 90 h 762"/>
              <a:gd name="connsiteX8" fmla="*/ 1157 w 3412"/>
              <a:gd name="connsiteY8" fmla="*/ 131 h 762"/>
              <a:gd name="connsiteX9" fmla="*/ 756 w 3412"/>
              <a:gd name="connsiteY9" fmla="*/ 8 h 762"/>
              <a:gd name="connsiteX0" fmla="*/ 0 w 3412"/>
              <a:gd name="connsiteY0" fmla="*/ 483 h 762"/>
              <a:gd name="connsiteX1" fmla="*/ 3412 w 3412"/>
              <a:gd name="connsiteY1" fmla="*/ 762 h 762"/>
              <a:gd name="connsiteX2" fmla="*/ 3133 w 3412"/>
              <a:gd name="connsiteY2" fmla="*/ 317 h 762"/>
              <a:gd name="connsiteX3" fmla="*/ 2564 w 3412"/>
              <a:gd name="connsiteY3" fmla="*/ 319 h 762"/>
              <a:gd name="connsiteX4" fmla="*/ 2602 w 3412"/>
              <a:gd name="connsiteY4" fmla="*/ 319 h 762"/>
              <a:gd name="connsiteX5" fmla="*/ 2026 w 3412"/>
              <a:gd name="connsiteY5" fmla="*/ 235 h 762"/>
              <a:gd name="connsiteX6" fmla="*/ 1851 w 3412"/>
              <a:gd name="connsiteY6" fmla="*/ 129 h 762"/>
              <a:gd name="connsiteX7" fmla="*/ 1349 w 3412"/>
              <a:gd name="connsiteY7" fmla="*/ 90 h 762"/>
              <a:gd name="connsiteX8" fmla="*/ 1157 w 3412"/>
              <a:gd name="connsiteY8" fmla="*/ 131 h 762"/>
              <a:gd name="connsiteX9" fmla="*/ 756 w 3412"/>
              <a:gd name="connsiteY9" fmla="*/ 8 h 762"/>
              <a:gd name="connsiteX0" fmla="*/ 0 w 3412"/>
              <a:gd name="connsiteY0" fmla="*/ 483 h 762"/>
              <a:gd name="connsiteX1" fmla="*/ 3412 w 3412"/>
              <a:gd name="connsiteY1" fmla="*/ 762 h 762"/>
              <a:gd name="connsiteX2" fmla="*/ 3230 w 3412"/>
              <a:gd name="connsiteY2" fmla="*/ 374 h 762"/>
              <a:gd name="connsiteX3" fmla="*/ 2564 w 3412"/>
              <a:gd name="connsiteY3" fmla="*/ 319 h 762"/>
              <a:gd name="connsiteX4" fmla="*/ 2602 w 3412"/>
              <a:gd name="connsiteY4" fmla="*/ 319 h 762"/>
              <a:gd name="connsiteX5" fmla="*/ 2026 w 3412"/>
              <a:gd name="connsiteY5" fmla="*/ 235 h 762"/>
              <a:gd name="connsiteX6" fmla="*/ 1851 w 3412"/>
              <a:gd name="connsiteY6" fmla="*/ 129 h 762"/>
              <a:gd name="connsiteX7" fmla="*/ 1349 w 3412"/>
              <a:gd name="connsiteY7" fmla="*/ 90 h 762"/>
              <a:gd name="connsiteX8" fmla="*/ 1157 w 3412"/>
              <a:gd name="connsiteY8" fmla="*/ 131 h 762"/>
              <a:gd name="connsiteX9" fmla="*/ 756 w 3412"/>
              <a:gd name="connsiteY9" fmla="*/ 8 h 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2" h="762">
                <a:moveTo>
                  <a:pt x="0" y="483"/>
                </a:moveTo>
                <a:lnTo>
                  <a:pt x="3412" y="762"/>
                </a:lnTo>
                <a:cubicBezTo>
                  <a:pt x="3351" y="633"/>
                  <a:pt x="3291" y="503"/>
                  <a:pt x="3230" y="374"/>
                </a:cubicBezTo>
                <a:lnTo>
                  <a:pt x="2564" y="319"/>
                </a:lnTo>
                <a:cubicBezTo>
                  <a:pt x="2564" y="317"/>
                  <a:pt x="2602" y="321"/>
                  <a:pt x="2602" y="319"/>
                </a:cubicBezTo>
                <a:cubicBezTo>
                  <a:pt x="2309" y="449"/>
                  <a:pt x="2247" y="204"/>
                  <a:pt x="2026" y="235"/>
                </a:cubicBezTo>
                <a:cubicBezTo>
                  <a:pt x="2021" y="233"/>
                  <a:pt x="1856" y="131"/>
                  <a:pt x="1851" y="129"/>
                </a:cubicBezTo>
                <a:lnTo>
                  <a:pt x="1349" y="90"/>
                </a:lnTo>
                <a:cubicBezTo>
                  <a:pt x="1258" y="72"/>
                  <a:pt x="1256" y="145"/>
                  <a:pt x="1157" y="131"/>
                </a:cubicBezTo>
                <a:cubicBezTo>
                  <a:pt x="1058" y="117"/>
                  <a:pt x="831" y="0"/>
                  <a:pt x="756" y="8"/>
                </a:cubicBezTo>
              </a:path>
            </a:pathLst>
          </a:custGeom>
          <a:pattFill prst="lgConfetti">
            <a:fgClr>
              <a:schemeClr val="bg2"/>
            </a:fgClr>
            <a:bgClr>
              <a:srgbClr val="DBAC44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79" name="Freeform 3" descr="Sand"/>
          <p:cNvSpPr>
            <a:spLocks/>
          </p:cNvSpPr>
          <p:nvPr/>
        </p:nvSpPr>
        <p:spPr bwMode="auto">
          <a:xfrm>
            <a:off x="-241300" y="2946400"/>
            <a:ext cx="9583738" cy="4135438"/>
          </a:xfrm>
          <a:custGeom>
            <a:avLst/>
            <a:gdLst>
              <a:gd name="T0" fmla="*/ 2147483647 w 6037"/>
              <a:gd name="T1" fmla="*/ 2147483647 h 2605"/>
              <a:gd name="T2" fmla="*/ 2147483647 w 6037"/>
              <a:gd name="T3" fmla="*/ 2147483647 h 2605"/>
              <a:gd name="T4" fmla="*/ 2147483647 w 6037"/>
              <a:gd name="T5" fmla="*/ 2147483647 h 2605"/>
              <a:gd name="T6" fmla="*/ 2147483647 w 6037"/>
              <a:gd name="T7" fmla="*/ 2147483647 h 2605"/>
              <a:gd name="T8" fmla="*/ 2147483647 w 6037"/>
              <a:gd name="T9" fmla="*/ 2147483647 h 2605"/>
              <a:gd name="T10" fmla="*/ 2147483647 w 6037"/>
              <a:gd name="T11" fmla="*/ 2147483647 h 2605"/>
              <a:gd name="T12" fmla="*/ 2147483647 w 6037"/>
              <a:gd name="T13" fmla="*/ 2147483647 h 2605"/>
              <a:gd name="T14" fmla="*/ 2147483647 w 6037"/>
              <a:gd name="T15" fmla="*/ 2147483647 h 2605"/>
              <a:gd name="T16" fmla="*/ 2147483647 w 6037"/>
              <a:gd name="T17" fmla="*/ 2147483647 h 2605"/>
              <a:gd name="T18" fmla="*/ 2147483647 w 6037"/>
              <a:gd name="T19" fmla="*/ 2147483647 h 2605"/>
              <a:gd name="T20" fmla="*/ 2147483647 w 6037"/>
              <a:gd name="T21" fmla="*/ 2147483647 h 2605"/>
              <a:gd name="T22" fmla="*/ 2147483647 w 6037"/>
              <a:gd name="T23" fmla="*/ 2147483647 h 2605"/>
              <a:gd name="T24" fmla="*/ 2147483647 w 6037"/>
              <a:gd name="T25" fmla="*/ 2147483647 h 2605"/>
              <a:gd name="T26" fmla="*/ 2147483647 w 6037"/>
              <a:gd name="T27" fmla="*/ 2147483647 h 2605"/>
              <a:gd name="T28" fmla="*/ 2147483647 w 6037"/>
              <a:gd name="T29" fmla="*/ 2147483647 h 2605"/>
              <a:gd name="T30" fmla="*/ 2147483647 w 6037"/>
              <a:gd name="T31" fmla="*/ 2147483647 h 2605"/>
              <a:gd name="T32" fmla="*/ 2147483647 w 6037"/>
              <a:gd name="T33" fmla="*/ 2147483647 h 2605"/>
              <a:gd name="T34" fmla="*/ 2147483647 w 6037"/>
              <a:gd name="T35" fmla="*/ 2147483647 h 2605"/>
              <a:gd name="T36" fmla="*/ 2147483647 w 6037"/>
              <a:gd name="T37" fmla="*/ 2147483647 h 2605"/>
              <a:gd name="T38" fmla="*/ 2147483647 w 6037"/>
              <a:gd name="T39" fmla="*/ 2147483647 h 2605"/>
              <a:gd name="T40" fmla="*/ 2147483647 w 6037"/>
              <a:gd name="T41" fmla="*/ 2147483647 h 2605"/>
              <a:gd name="T42" fmla="*/ 2147483647 w 6037"/>
              <a:gd name="T43" fmla="*/ 2147483647 h 2605"/>
              <a:gd name="T44" fmla="*/ 2147483647 w 6037"/>
              <a:gd name="T45" fmla="*/ 2147483647 h 2605"/>
              <a:gd name="T46" fmla="*/ 2147483647 w 6037"/>
              <a:gd name="T47" fmla="*/ 2147483647 h 2605"/>
              <a:gd name="T48" fmla="*/ 2147483647 w 6037"/>
              <a:gd name="T49" fmla="*/ 2147483647 h 2605"/>
              <a:gd name="T50" fmla="*/ 2147483647 w 6037"/>
              <a:gd name="T51" fmla="*/ 2147483647 h 2605"/>
              <a:gd name="T52" fmla="*/ 2147483647 w 6037"/>
              <a:gd name="T53" fmla="*/ 2147483647 h 2605"/>
              <a:gd name="T54" fmla="*/ 2147483647 w 6037"/>
              <a:gd name="T55" fmla="*/ 2147483647 h 2605"/>
              <a:gd name="T56" fmla="*/ 2147483647 w 6037"/>
              <a:gd name="T57" fmla="*/ 2147483647 h 2605"/>
              <a:gd name="T58" fmla="*/ 2147483647 w 6037"/>
              <a:gd name="T59" fmla="*/ 2147483647 h 26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037"/>
              <a:gd name="T91" fmla="*/ 0 h 2605"/>
              <a:gd name="T92" fmla="*/ 6037 w 6037"/>
              <a:gd name="T93" fmla="*/ 2605 h 26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037" h="2605">
                <a:moveTo>
                  <a:pt x="552" y="568"/>
                </a:moveTo>
                <a:cubicBezTo>
                  <a:pt x="543" y="564"/>
                  <a:pt x="492" y="547"/>
                  <a:pt x="496" y="544"/>
                </a:cubicBezTo>
                <a:cubicBezTo>
                  <a:pt x="500" y="541"/>
                  <a:pt x="514" y="523"/>
                  <a:pt x="576" y="552"/>
                </a:cubicBezTo>
                <a:cubicBezTo>
                  <a:pt x="638" y="581"/>
                  <a:pt x="514" y="565"/>
                  <a:pt x="868" y="719"/>
                </a:cubicBezTo>
                <a:cubicBezTo>
                  <a:pt x="1305" y="962"/>
                  <a:pt x="2332" y="1318"/>
                  <a:pt x="2701" y="1479"/>
                </a:cubicBezTo>
                <a:cubicBezTo>
                  <a:pt x="2827" y="1491"/>
                  <a:pt x="2958" y="1608"/>
                  <a:pt x="3084" y="1617"/>
                </a:cubicBezTo>
                <a:cubicBezTo>
                  <a:pt x="3148" y="1622"/>
                  <a:pt x="3399" y="1705"/>
                  <a:pt x="3399" y="1705"/>
                </a:cubicBezTo>
                <a:cubicBezTo>
                  <a:pt x="3561" y="1750"/>
                  <a:pt x="3841" y="1824"/>
                  <a:pt x="4044" y="1897"/>
                </a:cubicBezTo>
                <a:cubicBezTo>
                  <a:pt x="4120" y="1881"/>
                  <a:pt x="4943" y="2159"/>
                  <a:pt x="5022" y="2150"/>
                </a:cubicBezTo>
                <a:cubicBezTo>
                  <a:pt x="5230" y="2248"/>
                  <a:pt x="5275" y="2185"/>
                  <a:pt x="5921" y="2377"/>
                </a:cubicBezTo>
                <a:cubicBezTo>
                  <a:pt x="5916" y="2472"/>
                  <a:pt x="6037" y="2465"/>
                  <a:pt x="5928" y="2521"/>
                </a:cubicBezTo>
                <a:cubicBezTo>
                  <a:pt x="5859" y="2518"/>
                  <a:pt x="5683" y="2526"/>
                  <a:pt x="5614" y="2521"/>
                </a:cubicBezTo>
                <a:cubicBezTo>
                  <a:pt x="5532" y="2515"/>
                  <a:pt x="5443" y="2473"/>
                  <a:pt x="5357" y="2463"/>
                </a:cubicBezTo>
                <a:cubicBezTo>
                  <a:pt x="5311" y="2448"/>
                  <a:pt x="5239" y="2490"/>
                  <a:pt x="5192" y="2480"/>
                </a:cubicBezTo>
                <a:cubicBezTo>
                  <a:pt x="5183" y="2554"/>
                  <a:pt x="4952" y="2496"/>
                  <a:pt x="4952" y="2496"/>
                </a:cubicBezTo>
                <a:cubicBezTo>
                  <a:pt x="4734" y="2506"/>
                  <a:pt x="4698" y="2464"/>
                  <a:pt x="4480" y="2480"/>
                </a:cubicBezTo>
                <a:cubicBezTo>
                  <a:pt x="4348" y="2505"/>
                  <a:pt x="4300" y="2466"/>
                  <a:pt x="4116" y="2472"/>
                </a:cubicBezTo>
                <a:cubicBezTo>
                  <a:pt x="3764" y="2462"/>
                  <a:pt x="3452" y="2519"/>
                  <a:pt x="3098" y="2513"/>
                </a:cubicBezTo>
                <a:cubicBezTo>
                  <a:pt x="2980" y="2490"/>
                  <a:pt x="2887" y="2501"/>
                  <a:pt x="2767" y="2513"/>
                </a:cubicBezTo>
                <a:cubicBezTo>
                  <a:pt x="2664" y="2546"/>
                  <a:pt x="2530" y="2500"/>
                  <a:pt x="2403" y="2496"/>
                </a:cubicBezTo>
                <a:cubicBezTo>
                  <a:pt x="2292" y="2483"/>
                  <a:pt x="2218" y="2506"/>
                  <a:pt x="2105" y="2496"/>
                </a:cubicBezTo>
                <a:cubicBezTo>
                  <a:pt x="1840" y="2501"/>
                  <a:pt x="1850" y="2456"/>
                  <a:pt x="1650" y="2488"/>
                </a:cubicBezTo>
                <a:cubicBezTo>
                  <a:pt x="1576" y="2512"/>
                  <a:pt x="1387" y="2495"/>
                  <a:pt x="1319" y="2530"/>
                </a:cubicBezTo>
                <a:cubicBezTo>
                  <a:pt x="1283" y="2527"/>
                  <a:pt x="1247" y="2527"/>
                  <a:pt x="1211" y="2521"/>
                </a:cubicBezTo>
                <a:cubicBezTo>
                  <a:pt x="1151" y="2511"/>
                  <a:pt x="1090" y="2587"/>
                  <a:pt x="1033" y="2534"/>
                </a:cubicBezTo>
                <a:cubicBezTo>
                  <a:pt x="985" y="2605"/>
                  <a:pt x="840" y="2528"/>
                  <a:pt x="789" y="2525"/>
                </a:cubicBezTo>
                <a:cubicBezTo>
                  <a:pt x="720" y="2514"/>
                  <a:pt x="585" y="2499"/>
                  <a:pt x="516" y="2488"/>
                </a:cubicBezTo>
                <a:cubicBezTo>
                  <a:pt x="498" y="2489"/>
                  <a:pt x="126" y="2484"/>
                  <a:pt x="119" y="2463"/>
                </a:cubicBezTo>
                <a:cubicBezTo>
                  <a:pt x="32" y="2281"/>
                  <a:pt x="0" y="487"/>
                  <a:pt x="65" y="308"/>
                </a:cubicBezTo>
                <a:cubicBezTo>
                  <a:pt x="150" y="0"/>
                  <a:pt x="451" y="488"/>
                  <a:pt x="552" y="536"/>
                </a:cubicBez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0" y="6553200"/>
            <a:ext cx="403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 b="1" dirty="0"/>
              <a:t>adapted from Morris and Fan, 1998, Fig. 10.1</a:t>
            </a:r>
          </a:p>
        </p:txBody>
      </p:sp>
      <p:sp>
        <p:nvSpPr>
          <p:cNvPr id="24599" name="Title 61"/>
          <p:cNvSpPr>
            <a:spLocks noGrp="1"/>
          </p:cNvSpPr>
          <p:nvPr>
            <p:ph type="title"/>
          </p:nvPr>
        </p:nvSpPr>
        <p:spPr>
          <a:xfrm>
            <a:off x="1257300" y="152400"/>
            <a:ext cx="6278033" cy="944563"/>
          </a:xfrm>
        </p:spPr>
        <p:txBody>
          <a:bodyPr/>
          <a:lstStyle/>
          <a:p>
            <a:pPr algn="ctr" eaLnBrk="1" hangingPunct="1"/>
            <a:r>
              <a:rPr lang="en-US" b="1" dirty="0">
                <a:ea typeface="ＭＳ Ｐゴシック" pitchFamily="32" charset="-128"/>
                <a:cs typeface="ＭＳ Ｐゴシック" pitchFamily="32" charset="-128"/>
              </a:rPr>
              <a:t>Free-flowing River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 rot="10800000">
            <a:off x="7086600" y="5620488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0" y="2946400"/>
            <a:ext cx="9062228" cy="3442533"/>
          </a:xfrm>
          <a:custGeom>
            <a:avLst/>
            <a:gdLst>
              <a:gd name="connsiteX0" fmla="*/ 8792862 w 8792862"/>
              <a:gd name="connsiteY0" fmla="*/ 3232954 h 3232954"/>
              <a:gd name="connsiteX1" fmla="*/ 8138689 w 8792862"/>
              <a:gd name="connsiteY1" fmla="*/ 3002029 h 3232954"/>
              <a:gd name="connsiteX2" fmla="*/ 7253630 w 8792862"/>
              <a:gd name="connsiteY2" fmla="*/ 2828835 h 3232954"/>
              <a:gd name="connsiteX3" fmla="*/ 6541736 w 8792862"/>
              <a:gd name="connsiteY3" fmla="*/ 2674885 h 3232954"/>
              <a:gd name="connsiteX4" fmla="*/ 4829340 w 8792862"/>
              <a:gd name="connsiteY4" fmla="*/ 2232278 h 3232954"/>
              <a:gd name="connsiteX5" fmla="*/ 3886560 w 8792862"/>
              <a:gd name="connsiteY5" fmla="*/ 1924377 h 3232954"/>
              <a:gd name="connsiteX6" fmla="*/ 2809098 w 8792862"/>
              <a:gd name="connsiteY6" fmla="*/ 1481771 h 3232954"/>
              <a:gd name="connsiteX7" fmla="*/ 1404549 w 8792862"/>
              <a:gd name="connsiteY7" fmla="*/ 923701 h 3232954"/>
              <a:gd name="connsiteX8" fmla="*/ 808096 w 8792862"/>
              <a:gd name="connsiteY8" fmla="*/ 538826 h 3232954"/>
              <a:gd name="connsiteX9" fmla="*/ 0 w 8792862"/>
              <a:gd name="connsiteY9" fmla="*/ 0 h 323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2862" h="3232954">
                <a:moveTo>
                  <a:pt x="8792862" y="3232954"/>
                </a:moveTo>
                <a:lnTo>
                  <a:pt x="8138689" y="3002029"/>
                </a:lnTo>
                <a:cubicBezTo>
                  <a:pt x="7279544" y="2826264"/>
                  <a:pt x="7580149" y="2828835"/>
                  <a:pt x="7253630" y="2828835"/>
                </a:cubicBezTo>
                <a:cubicBezTo>
                  <a:pt x="6567712" y="2672026"/>
                  <a:pt x="6904097" y="2751860"/>
                  <a:pt x="6541736" y="2674885"/>
                </a:cubicBezTo>
                <a:lnTo>
                  <a:pt x="4829340" y="2232278"/>
                </a:lnTo>
                <a:lnTo>
                  <a:pt x="3886560" y="1924377"/>
                </a:lnTo>
                <a:lnTo>
                  <a:pt x="2809098" y="1481771"/>
                </a:lnTo>
                <a:lnTo>
                  <a:pt x="1404549" y="923701"/>
                </a:lnTo>
                <a:lnTo>
                  <a:pt x="808096" y="538826"/>
                </a:lnTo>
                <a:lnTo>
                  <a:pt x="0" y="0"/>
                </a:lnTo>
              </a:path>
            </a:pathLst>
          </a:cu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175424" y="1466849"/>
            <a:ext cx="3878261" cy="2106083"/>
            <a:chOff x="3208337" y="1466849"/>
            <a:chExt cx="3878261" cy="2106083"/>
          </a:xfrm>
        </p:grpSpPr>
        <p:cxnSp>
          <p:nvCxnSpPr>
            <p:cNvPr id="15" name="AutoShape 36"/>
            <p:cNvCxnSpPr>
              <a:cxnSpLocks noChangeShapeType="1"/>
            </p:cNvCxnSpPr>
            <p:nvPr/>
          </p:nvCxnSpPr>
          <p:spPr bwMode="auto">
            <a:xfrm>
              <a:off x="3208337" y="1466849"/>
              <a:ext cx="0" cy="210608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3208337" y="3572932"/>
              <a:ext cx="38782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>
              <a:off x="3208337" y="1802989"/>
              <a:ext cx="3766578" cy="1326713"/>
            </a:xfrm>
            <a:custGeom>
              <a:avLst/>
              <a:gdLst>
                <a:gd name="T0" fmla="*/ 0 w 2207"/>
                <a:gd name="T1" fmla="*/ 4 h 575"/>
                <a:gd name="T2" fmla="*/ 11 w 2207"/>
                <a:gd name="T3" fmla="*/ 4 h 575"/>
                <a:gd name="T4" fmla="*/ 15 w 2207"/>
                <a:gd name="T5" fmla="*/ 4 h 575"/>
                <a:gd name="T6" fmla="*/ 18 w 2207"/>
                <a:gd name="T7" fmla="*/ 7 h 575"/>
                <a:gd name="T8" fmla="*/ 22 w 2207"/>
                <a:gd name="T9" fmla="*/ 12 h 575"/>
                <a:gd name="T10" fmla="*/ 26 w 2207"/>
                <a:gd name="T11" fmla="*/ 19 h 575"/>
                <a:gd name="T12" fmla="*/ 34 w 2207"/>
                <a:gd name="T13" fmla="*/ 30 h 575"/>
                <a:gd name="T14" fmla="*/ 40 w 2207"/>
                <a:gd name="T15" fmla="*/ 34 h 575"/>
                <a:gd name="T16" fmla="*/ 51 w 2207"/>
                <a:gd name="T17" fmla="*/ 42 h 575"/>
                <a:gd name="T18" fmla="*/ 62 w 2207"/>
                <a:gd name="T19" fmla="*/ 42 h 575"/>
                <a:gd name="T20" fmla="*/ 76 w 2207"/>
                <a:gd name="T21" fmla="*/ 45 h 575"/>
                <a:gd name="T22" fmla="*/ 87 w 2207"/>
                <a:gd name="T23" fmla="*/ 45 h 575"/>
                <a:gd name="T24" fmla="*/ 95 w 2207"/>
                <a:gd name="T25" fmla="*/ 45 h 575"/>
                <a:gd name="T26" fmla="*/ 126 w 2207"/>
                <a:gd name="T27" fmla="*/ 43 h 575"/>
                <a:gd name="T28" fmla="*/ 139 w 2207"/>
                <a:gd name="T29" fmla="*/ 42 h 575"/>
                <a:gd name="T30" fmla="*/ 142 w 2207"/>
                <a:gd name="T31" fmla="*/ 34 h 575"/>
                <a:gd name="T32" fmla="*/ 150 w 2207"/>
                <a:gd name="T33" fmla="*/ 22 h 575"/>
                <a:gd name="T34" fmla="*/ 153 w 2207"/>
                <a:gd name="T35" fmla="*/ 4 h 575"/>
                <a:gd name="T36" fmla="*/ 163 w 2207"/>
                <a:gd name="T37" fmla="*/ 2 h 575"/>
                <a:gd name="T38" fmla="*/ 182 w 2207"/>
                <a:gd name="T39" fmla="*/ 0 h 5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07"/>
                <a:gd name="T61" fmla="*/ 0 h 575"/>
                <a:gd name="T62" fmla="*/ 2207 w 2207"/>
                <a:gd name="T63" fmla="*/ 575 h 5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07" h="575">
                  <a:moveTo>
                    <a:pt x="0" y="47"/>
                  </a:moveTo>
                  <a:lnTo>
                    <a:pt x="132" y="47"/>
                  </a:lnTo>
                  <a:cubicBezTo>
                    <a:pt x="162" y="47"/>
                    <a:pt x="162" y="39"/>
                    <a:pt x="176" y="47"/>
                  </a:cubicBezTo>
                  <a:cubicBezTo>
                    <a:pt x="191" y="55"/>
                    <a:pt x="206" y="79"/>
                    <a:pt x="220" y="95"/>
                  </a:cubicBezTo>
                  <a:lnTo>
                    <a:pt x="265" y="143"/>
                  </a:lnTo>
                  <a:lnTo>
                    <a:pt x="309" y="239"/>
                  </a:lnTo>
                  <a:lnTo>
                    <a:pt x="397" y="383"/>
                  </a:lnTo>
                  <a:lnTo>
                    <a:pt x="485" y="431"/>
                  </a:lnTo>
                  <a:cubicBezTo>
                    <a:pt x="522" y="455"/>
                    <a:pt x="573" y="511"/>
                    <a:pt x="617" y="527"/>
                  </a:cubicBezTo>
                  <a:cubicBezTo>
                    <a:pt x="661" y="543"/>
                    <a:pt x="698" y="519"/>
                    <a:pt x="750" y="527"/>
                  </a:cubicBezTo>
                  <a:cubicBezTo>
                    <a:pt x="801" y="535"/>
                    <a:pt x="874" y="567"/>
                    <a:pt x="926" y="575"/>
                  </a:cubicBezTo>
                  <a:lnTo>
                    <a:pt x="1058" y="575"/>
                  </a:lnTo>
                  <a:lnTo>
                    <a:pt x="1146" y="575"/>
                  </a:lnTo>
                  <a:cubicBezTo>
                    <a:pt x="1146" y="575"/>
                    <a:pt x="1439" y="553"/>
                    <a:pt x="1528" y="545"/>
                  </a:cubicBezTo>
                  <a:cubicBezTo>
                    <a:pt x="1616" y="537"/>
                    <a:pt x="1643" y="546"/>
                    <a:pt x="1675" y="527"/>
                  </a:cubicBezTo>
                  <a:cubicBezTo>
                    <a:pt x="1708" y="508"/>
                    <a:pt x="1697" y="471"/>
                    <a:pt x="1720" y="431"/>
                  </a:cubicBezTo>
                  <a:lnTo>
                    <a:pt x="1808" y="287"/>
                  </a:lnTo>
                  <a:cubicBezTo>
                    <a:pt x="1830" y="225"/>
                    <a:pt x="1827" y="100"/>
                    <a:pt x="1854" y="56"/>
                  </a:cubicBezTo>
                  <a:cubicBezTo>
                    <a:pt x="1876" y="32"/>
                    <a:pt x="1934" y="31"/>
                    <a:pt x="1969" y="24"/>
                  </a:cubicBezTo>
                  <a:lnTo>
                    <a:pt x="220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4195969" y="2933373"/>
              <a:ext cx="18832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41"/>
            <p:cNvSpPr>
              <a:spLocks noChangeAspect="1" noChangeArrowheads="1"/>
            </p:cNvSpPr>
            <p:nvPr/>
          </p:nvSpPr>
          <p:spPr bwMode="auto">
            <a:xfrm rot="10800000">
              <a:off x="5542739" y="2606157"/>
              <a:ext cx="188329" cy="25582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B2C41C6-E414-2A4D-BC69-64E1FD07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5393679"/>
            <a:ext cx="1121484" cy="990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51601610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4050</TotalTime>
  <Words>269</Words>
  <Application>Microsoft Macintosh PowerPoint</Application>
  <PresentationFormat>On-screen Show (4:3)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ＭＳ Ｐゴシック</vt:lpstr>
      <vt:lpstr>Calibri</vt:lpstr>
      <vt:lpstr>Century Gothic</vt:lpstr>
      <vt:lpstr>Wingdings 2</vt:lpstr>
      <vt:lpstr>Perception</vt:lpstr>
      <vt:lpstr>Dam Removal: The Mitigation Banker’s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Impounded River</vt:lpstr>
      <vt:lpstr>Free-flowing River</vt:lpstr>
      <vt:lpstr>2018 Regulatory Guidance Letter</vt:lpstr>
      <vt:lpstr>Performance Standards Comparison</vt:lpstr>
      <vt:lpstr>Challenges</vt:lpstr>
      <vt:lpstr>Thank You</vt:lpstr>
    </vt:vector>
  </TitlesOfParts>
  <Company>RiverBank Ecosystems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Conservation Banking for the LPC</dc:title>
  <dc:creator>Adam Riggsbee</dc:creator>
  <cp:lastModifiedBy>Adam Riggsbee</cp:lastModifiedBy>
  <cp:revision>166</cp:revision>
  <dcterms:created xsi:type="dcterms:W3CDTF">2014-12-01T18:45:22Z</dcterms:created>
  <dcterms:modified xsi:type="dcterms:W3CDTF">2018-10-29T15:35:39Z</dcterms:modified>
</cp:coreProperties>
</file>