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3"/>
  </p:sldMasterIdLst>
  <p:notesMasterIdLst>
    <p:notesMasterId r:id="rId41"/>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Lst>
  <p:sldSz cx="18288000" cy="10287000"/>
  <p:notesSz cx="6858000" cy="9144000"/>
  <p:embeddedFontLst>
    <p:embeddedFont>
      <p:font typeface="Calibri" panose="020F0502020204030204" pitchFamily="34" charset="0"/>
      <p:regular r:id="rId42"/>
      <p:bold r:id="rId43"/>
      <p:italic r:id="rId44"/>
      <p:boldItalic r:id="rId45"/>
    </p:embeddedFont>
    <p:embeddedFont>
      <p:font typeface="Open Sauce" panose="020B0604020202020204" charset="0"/>
      <p:regular r:id="rId46"/>
    </p:embeddedFont>
    <p:embeddedFont>
      <p:font typeface="Open Sauce Bold" panose="020B0604020202020204" charset="0"/>
      <p:regular r:id="rId47"/>
    </p:embeddedFont>
    <p:embeddedFont>
      <p:font typeface="Open Sauce Bold Italics" panose="020B0604020202020204" charset="0"/>
      <p:regular r:id="rId48"/>
    </p:embeddedFont>
    <p:embeddedFont>
      <p:font typeface="Open Sauce Italics" panose="020B0604020202020204" charset="0"/>
      <p:regular r:id="rId49"/>
    </p:embeddedFont>
    <p:embeddedFont>
      <p:font typeface="Open Sauce Light Italics" panose="020B0604020202020204" charset="0"/>
      <p:regular r:id="rId50"/>
    </p:embeddedFont>
    <p:embeddedFont>
      <p:font typeface="Open Sauce SemiBold" panose="020B0604020202020204" charset="0"/>
      <p:regular r:id="rId51"/>
    </p:embeddedFont>
    <p:embeddedFont>
      <p:font typeface="Open Sauce SemiBold Bold" panose="020B0604020202020204" charset="0"/>
      <p:regular r:id="rId52"/>
    </p:embeddedFont>
    <p:embeddedFont>
      <p:font typeface="Open Sauce SemiBold Italics" panose="020B0604020202020204" charset="0"/>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3940"/>
    <a:srgbClr val="BADB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BC349A-72DA-36CC-3E9B-886335D9F1B2}" v="5" dt="2023-07-11T17:21:55.265"/>
    <p1510:client id="{9EEB718E-919C-46D7-A6AF-DF463504AC7E}" v="1" dt="2023-05-15T16:10:57.2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1" d="100"/>
          <a:sy n="41" d="100"/>
        </p:scale>
        <p:origin x="820"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4.fntdata"/><Relationship Id="rId53" Type="http://schemas.openxmlformats.org/officeDocument/2006/relationships/font" Target="fonts/font12.fntdata"/><Relationship Id="rId58" Type="http://schemas.microsoft.com/office/2016/11/relationships/changesInfo" Target="changesInfos/changesInfo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10.fntdata"/><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5.fntdata"/><Relationship Id="rId59" Type="http://schemas.microsoft.com/office/2015/10/relationships/revisionInfo" Target="revisionInfo.xml"/><Relationship Id="rId20" Type="http://schemas.openxmlformats.org/officeDocument/2006/relationships/slide" Target="slides/slide17.xml"/><Relationship Id="rId41" Type="http://schemas.openxmlformats.org/officeDocument/2006/relationships/notesMaster" Target="notesMasters/notesMaster1.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8.fntdata"/><Relationship Id="rId57"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3.fntdata"/><Relationship Id="rId52" Type="http://schemas.openxmlformats.org/officeDocument/2006/relationships/font" Target="fonts/font1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rryd Page" userId="S::page@eli.org::e7f27cd0-e644-48e2-bdbd-d35dbbff5065" providerId="AD" clId="Web-{29BC349A-72DA-36CC-3E9B-886335D9F1B2}"/>
    <pc:docChg chg="modSld">
      <pc:chgData name="Jarryd Page" userId="S::page@eli.org::e7f27cd0-e644-48e2-bdbd-d35dbbff5065" providerId="AD" clId="Web-{29BC349A-72DA-36CC-3E9B-886335D9F1B2}" dt="2023-07-11T17:23:52.770" v="682"/>
      <pc:docMkLst>
        <pc:docMk/>
      </pc:docMkLst>
      <pc:sldChg chg="delSp modNotes">
        <pc:chgData name="Jarryd Page" userId="S::page@eli.org::e7f27cd0-e644-48e2-bdbd-d35dbbff5065" providerId="AD" clId="Web-{29BC349A-72DA-36CC-3E9B-886335D9F1B2}" dt="2023-07-11T17:14:04.184" v="4"/>
        <pc:sldMkLst>
          <pc:docMk/>
          <pc:sldMk cId="0" sldId="256"/>
        </pc:sldMkLst>
        <pc:spChg chg="del">
          <ac:chgData name="Jarryd Page" userId="S::page@eli.org::e7f27cd0-e644-48e2-bdbd-d35dbbff5065" providerId="AD" clId="Web-{29BC349A-72DA-36CC-3E9B-886335D9F1B2}" dt="2023-07-11T17:13:50.027" v="0"/>
          <ac:spMkLst>
            <pc:docMk/>
            <pc:sldMk cId="0" sldId="256"/>
            <ac:spMk id="23" creationId="{00000000-0000-0000-0000-000000000000}"/>
          </ac:spMkLst>
        </pc:spChg>
      </pc:sldChg>
      <pc:sldChg chg="modNotes">
        <pc:chgData name="Jarryd Page" userId="S::page@eli.org::e7f27cd0-e644-48e2-bdbd-d35dbbff5065" providerId="AD" clId="Web-{29BC349A-72DA-36CC-3E9B-886335D9F1B2}" dt="2023-07-11T17:14:24.966" v="5"/>
        <pc:sldMkLst>
          <pc:docMk/>
          <pc:sldMk cId="0" sldId="260"/>
        </pc:sldMkLst>
      </pc:sldChg>
      <pc:sldChg chg="modNotes">
        <pc:chgData name="Jarryd Page" userId="S::page@eli.org::e7f27cd0-e644-48e2-bdbd-d35dbbff5065" providerId="AD" clId="Web-{29BC349A-72DA-36CC-3E9B-886335D9F1B2}" dt="2023-07-11T17:14:50.795" v="9"/>
        <pc:sldMkLst>
          <pc:docMk/>
          <pc:sldMk cId="0" sldId="261"/>
        </pc:sldMkLst>
      </pc:sldChg>
      <pc:sldChg chg="modNotes">
        <pc:chgData name="Jarryd Page" userId="S::page@eli.org::e7f27cd0-e644-48e2-bdbd-d35dbbff5065" providerId="AD" clId="Web-{29BC349A-72DA-36CC-3E9B-886335D9F1B2}" dt="2023-07-11T17:15:32.890" v="57"/>
        <pc:sldMkLst>
          <pc:docMk/>
          <pc:sldMk cId="0" sldId="262"/>
        </pc:sldMkLst>
      </pc:sldChg>
      <pc:sldChg chg="modNotes">
        <pc:chgData name="Jarryd Page" userId="S::page@eli.org::e7f27cd0-e644-48e2-bdbd-d35dbbff5065" providerId="AD" clId="Web-{29BC349A-72DA-36CC-3E9B-886335D9F1B2}" dt="2023-07-11T17:16:21.017" v="66"/>
        <pc:sldMkLst>
          <pc:docMk/>
          <pc:sldMk cId="0" sldId="264"/>
        </pc:sldMkLst>
      </pc:sldChg>
      <pc:sldChg chg="modNotes">
        <pc:chgData name="Jarryd Page" userId="S::page@eli.org::e7f27cd0-e644-48e2-bdbd-d35dbbff5065" providerId="AD" clId="Web-{29BC349A-72DA-36CC-3E9B-886335D9F1B2}" dt="2023-07-11T17:20:09.636" v="486"/>
        <pc:sldMkLst>
          <pc:docMk/>
          <pc:sldMk cId="0" sldId="266"/>
        </pc:sldMkLst>
      </pc:sldChg>
      <pc:sldChg chg="modNotes">
        <pc:chgData name="Jarryd Page" userId="S::page@eli.org::e7f27cd0-e644-48e2-bdbd-d35dbbff5065" providerId="AD" clId="Web-{29BC349A-72DA-36CC-3E9B-886335D9F1B2}" dt="2023-07-11T17:21:53.015" v="668"/>
        <pc:sldMkLst>
          <pc:docMk/>
          <pc:sldMk cId="0" sldId="267"/>
        </pc:sldMkLst>
      </pc:sldChg>
      <pc:sldChg chg="modNotes">
        <pc:chgData name="Jarryd Page" userId="S::page@eli.org::e7f27cd0-e644-48e2-bdbd-d35dbbff5065" providerId="AD" clId="Web-{29BC349A-72DA-36CC-3E9B-886335D9F1B2}" dt="2023-07-11T17:21:55.515" v="669"/>
        <pc:sldMkLst>
          <pc:docMk/>
          <pc:sldMk cId="0" sldId="268"/>
        </pc:sldMkLst>
      </pc:sldChg>
      <pc:sldChg chg="modNotes">
        <pc:chgData name="Jarryd Page" userId="S::page@eli.org::e7f27cd0-e644-48e2-bdbd-d35dbbff5065" providerId="AD" clId="Web-{29BC349A-72DA-36CC-3E9B-886335D9F1B2}" dt="2023-07-11T17:22:07.672" v="670"/>
        <pc:sldMkLst>
          <pc:docMk/>
          <pc:sldMk cId="0" sldId="270"/>
        </pc:sldMkLst>
      </pc:sldChg>
      <pc:sldChg chg="modNotes">
        <pc:chgData name="Jarryd Page" userId="S::page@eli.org::e7f27cd0-e644-48e2-bdbd-d35dbbff5065" providerId="AD" clId="Web-{29BC349A-72DA-36CC-3E9B-886335D9F1B2}" dt="2023-07-11T17:22:25.985" v="671"/>
        <pc:sldMkLst>
          <pc:docMk/>
          <pc:sldMk cId="0" sldId="271"/>
        </pc:sldMkLst>
      </pc:sldChg>
      <pc:sldChg chg="modNotes">
        <pc:chgData name="Jarryd Page" userId="S::page@eli.org::e7f27cd0-e644-48e2-bdbd-d35dbbff5065" providerId="AD" clId="Web-{29BC349A-72DA-36CC-3E9B-886335D9F1B2}" dt="2023-07-11T17:22:37.861" v="672"/>
        <pc:sldMkLst>
          <pc:docMk/>
          <pc:sldMk cId="0" sldId="281"/>
        </pc:sldMkLst>
      </pc:sldChg>
      <pc:sldChg chg="modNotes">
        <pc:chgData name="Jarryd Page" userId="S::page@eli.org::e7f27cd0-e644-48e2-bdbd-d35dbbff5065" providerId="AD" clId="Web-{29BC349A-72DA-36CC-3E9B-886335D9F1B2}" dt="2023-07-11T17:22:44.299" v="673"/>
        <pc:sldMkLst>
          <pc:docMk/>
          <pc:sldMk cId="0" sldId="282"/>
        </pc:sldMkLst>
      </pc:sldChg>
      <pc:sldChg chg="modNotes">
        <pc:chgData name="Jarryd Page" userId="S::page@eli.org::e7f27cd0-e644-48e2-bdbd-d35dbbff5065" providerId="AD" clId="Web-{29BC349A-72DA-36CC-3E9B-886335D9F1B2}" dt="2023-07-11T17:22:49.564" v="674"/>
        <pc:sldMkLst>
          <pc:docMk/>
          <pc:sldMk cId="0" sldId="283"/>
        </pc:sldMkLst>
      </pc:sldChg>
      <pc:sldChg chg="modNotes">
        <pc:chgData name="Jarryd Page" userId="S::page@eli.org::e7f27cd0-e644-48e2-bdbd-d35dbbff5065" providerId="AD" clId="Web-{29BC349A-72DA-36CC-3E9B-886335D9F1B2}" dt="2023-07-11T17:22:56.627" v="675"/>
        <pc:sldMkLst>
          <pc:docMk/>
          <pc:sldMk cId="0" sldId="284"/>
        </pc:sldMkLst>
      </pc:sldChg>
      <pc:sldChg chg="modNotes">
        <pc:chgData name="Jarryd Page" userId="S::page@eli.org::e7f27cd0-e644-48e2-bdbd-d35dbbff5065" providerId="AD" clId="Web-{29BC349A-72DA-36CC-3E9B-886335D9F1B2}" dt="2023-07-11T17:22:59.049" v="676"/>
        <pc:sldMkLst>
          <pc:docMk/>
          <pc:sldMk cId="0" sldId="285"/>
        </pc:sldMkLst>
      </pc:sldChg>
      <pc:sldChg chg="modNotes">
        <pc:chgData name="Jarryd Page" userId="S::page@eli.org::e7f27cd0-e644-48e2-bdbd-d35dbbff5065" providerId="AD" clId="Web-{29BC349A-72DA-36CC-3E9B-886335D9F1B2}" dt="2023-07-11T17:23:45.520" v="681"/>
        <pc:sldMkLst>
          <pc:docMk/>
          <pc:sldMk cId="0" sldId="286"/>
        </pc:sldMkLst>
      </pc:sldChg>
      <pc:sldChg chg="modNotes">
        <pc:chgData name="Jarryd Page" userId="S::page@eli.org::e7f27cd0-e644-48e2-bdbd-d35dbbff5065" providerId="AD" clId="Web-{29BC349A-72DA-36CC-3E9B-886335D9F1B2}" dt="2023-07-11T17:23:52.770" v="682"/>
        <pc:sldMkLst>
          <pc:docMk/>
          <pc:sldMk cId="0" sldId="28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11.07.2023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Data scientists from First Street Foundation and Columbia University expanded their peer-reviewed housing market research to include approximately 3.7 million coastal properties in Maryland, Delaware, and Pennsylvania, finding increased tidal flooding caused by sea level rise has eroded $862.1 million in relative property values between 2005 and 2017. </a:t>
            </a:r>
            <a:endParaRPr lang="en-US"/>
          </a:p>
          <a:p>
            <a:endParaRPr lang="en-US"/>
          </a:p>
          <a:p>
            <a:r>
              <a:rPr lang="en-US" dirty="0"/>
              <a:t>MID-ATLANTIC DATA</a:t>
            </a:r>
            <a:endParaRPr lang="en-US" dirty="0">
              <a:cs typeface="Calibri"/>
            </a:endParaRPr>
          </a:p>
          <a:p>
            <a:r>
              <a:rPr lang="en-US" dirty="0"/>
              <a:t>Among the three latest states analyzed, coastal properties in Maryland were hit hardest, losing $555.7 million in relative appreciation. </a:t>
            </a:r>
            <a:endParaRPr lang="en-US" dirty="0">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State agencies must report to the Governor, the Maryland Commission on Climate Change (MCCC), and General Assembly on the status of programs and activities pertaining to the reduction of greenhouse gas (GHG) emissions.</a:t>
            </a:r>
          </a:p>
          <a:p>
            <a:endParaRPr lang="en-US"/>
          </a:p>
          <a:p>
            <a:r>
              <a:rPr lang="en-US" dirty="0"/>
              <a:t>Maryland Department of the Environment’s (MDE or the Department) Annual Climate Change Report is written in accordance with the Greenhouse Gas Reduction Act (GGRA) reauthorization of 2016. Environment Article §2-1305 requires state agencies to report to the Governor and the Maryland Commission on Climate Change (MCCC), as well as the General Assembly in accordance with §2–1246 of the State Government Article, on the status of programs and activities pertaining to the reduction of greenhouse gas (GHG) emissions.</a:t>
            </a:r>
            <a:endParaRPr lang="en-US" dirty="0">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Source Attribution asks to what extent have different sectors, activities, and entities contributed to increases in atmospheric GHG concentrations?</a:t>
            </a:r>
          </a:p>
          <a:p>
            <a:endParaRPr lang="en-US"/>
          </a:p>
          <a:p>
            <a:r>
              <a:rPr lang="en-US" dirty="0"/>
              <a:t>Global Climate Change Attribution asks how are human activities affecting the global climate system?</a:t>
            </a:r>
            <a:endParaRPr lang="en-US" dirty="0">
              <a:cs typeface="Calibri"/>
            </a:endParaRPr>
          </a:p>
          <a:p>
            <a:endParaRPr lang="en-US"/>
          </a:p>
          <a:p>
            <a:r>
              <a:rPr lang="en-US" dirty="0"/>
              <a:t>Impact Attribution asks how are changes in the global climate system affecting other interconnected natural and human systems?</a:t>
            </a:r>
            <a:endParaRPr lang="en-US" dirty="0">
              <a:cs typeface="Calibri"/>
            </a:endParaRPr>
          </a:p>
          <a:p>
            <a:endParaRPr lang="en-US"/>
          </a:p>
          <a:p>
            <a:r>
              <a:rPr lang="en-US" dirty="0"/>
              <a:t>Event Attribution asks how are changes in the global climate system affecting the frequency, magnitude, and other characteristics of weather events?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In one now-famous case brought by the California cities of San Francisco and Oakland against numerous oil companies, U.S. District Judge for the Northern District of California William Alsup ordered the parties to organize a tutorial on climate science for him to learn about the issue. He even included a list of eight specific questions to guide the parties’ presentations.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While there are many ways to organize climate cases, one intuitive way is by looking at cases related to (1) mitigation, (2) adaptation, and (3) impacts.</a:t>
            </a:r>
          </a:p>
          <a:p>
            <a:endParaRPr lang="en-US" dirty="0"/>
          </a:p>
          <a:p>
            <a:r>
              <a:rPr lang="en-US" dirty="0"/>
              <a:t>(1) Mitigation refers to reducing the amount of greenhouse gases in the atmosphere through emissions reductions and carbon sequestration. These cases can involve attempting stop or slow fossil fuel-based projects; preserving natural capacity to retain carbon dioxide in forests and wetlands; and facilitating renewable energy technologies</a:t>
            </a:r>
            <a:endParaRPr lang="en-US" dirty="0">
              <a:cs typeface="Calibri"/>
            </a:endParaRPr>
          </a:p>
          <a:p>
            <a:endParaRPr lang="en-US"/>
          </a:p>
          <a:p>
            <a:r>
              <a:rPr lang="en-US" dirty="0"/>
              <a:t>(2) Adaptation and risk management cases relate to adjusting and preparing for the financial, physical, and other risks posed by a changing climate. These cases can involve requests to force adaptation actions, claims of inadequate adaptation, and claims seeking funding for adaptation</a:t>
            </a:r>
            <a:endParaRPr lang="en-US" dirty="0">
              <a:cs typeface="Calibri"/>
            </a:endParaRPr>
          </a:p>
          <a:p>
            <a:endParaRPr lang="en-US"/>
          </a:p>
          <a:p>
            <a:r>
              <a:rPr lang="en-US" dirty="0"/>
              <a:t>(3) Impacts cases are often seeking the mitigation of or compensation for harm caused by the effects of climate change. These cases involve public health impacts, compensation for property damages, and insurance-related disputes, among others.</a:t>
            </a:r>
            <a:endParaRPr lang="en-US" dirty="0">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The Sabin Center for Climate Change Law manages two climate litigation databases, one for the United States and one for other countries. They are both updated regularly.</a:t>
            </a:r>
          </a:p>
          <a:p>
            <a:endParaRPr lang="en-US"/>
          </a:p>
          <a:p>
            <a:r>
              <a:rPr lang="en-US" dirty="0"/>
              <a:t>The database also includes climate litigation cases brought before international or regional courts or tribunals.</a:t>
            </a:r>
            <a:endParaRPr lang="en-US" dirty="0">
              <a:cs typeface="Calibri"/>
            </a:endParaRPr>
          </a:p>
          <a:p>
            <a:endParaRPr lang="en-US" dirty="0">
              <a:cs typeface="Calibri"/>
            </a:endParaRPr>
          </a:p>
          <a:p>
            <a:r>
              <a:rPr lang="en-US" dirty="0">
                <a:cs typeface="Calibri"/>
              </a:rPr>
              <a:t>A case must meet two criteria to qualify for inclusion in the database.</a:t>
            </a:r>
          </a:p>
          <a:p>
            <a:endParaRPr lang="en-US"/>
          </a:p>
          <a:p>
            <a:r>
              <a:rPr lang="en-US" dirty="0"/>
              <a:t>First, cases must generally be brought before judicial bodies (though in some exemplary instances matters brought before administrative or investigatory bodies are also included). Historically, the term “cases” in the U.S. database included more than judicial actions and proceedings. Other types of “cases” formerly contained in the database included quasi-judicial administrative proceedings, rulemaking petitions, requests for reconsideration of regulations, notices of intent to sue (in situations where lawsuits were not subsequently filed), and subpoenas. Since 2018, these other types of cases have not been added to the U.S. database, and approximately 100 older such cases were removed from the database in November 2021.</a:t>
            </a:r>
            <a:endParaRPr lang="en-US" dirty="0">
              <a:cs typeface="Calibri"/>
            </a:endParaRPr>
          </a:p>
          <a:p>
            <a:endParaRPr lang="en-US"/>
          </a:p>
          <a:p>
            <a:r>
              <a:rPr lang="en-US" dirty="0"/>
              <a:t>Second, climate change law, policy, or science must be a material issue of law or fact in the case. Cases that make only a passing reference to climate change, but do not address climate-relevant laws, policies, or actions in a meaningful way are not included.</a:t>
            </a:r>
            <a:endParaRPr lang="en-US" dirty="0">
              <a:cs typeface="Calibri"/>
            </a:endParaRPr>
          </a:p>
          <a:p>
            <a:endParaRPr lang="en-US"/>
          </a:p>
          <a:p>
            <a:r>
              <a:rPr lang="en-US" dirty="0"/>
              <a:t>In general, cases that may have a direct impact on climate change, but do not explicitly raise climate issues, are also not included in the database. Examples of such cases may include challenges to government inaction on local air pollution or challenges to the development of fossil fuel infrastructure on the basis of other types of harm to human health and/or the environment. The intent of the litigants with regard to the climate-related consequences of such cases is not considered during the assessment process.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Data current as of May 1, 2023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jpeg"/><Relationship Id="rId3" Type="http://schemas.openxmlformats.org/officeDocument/2006/relationships/image" Target="../media/image1.jpeg"/><Relationship Id="rId7" Type="http://schemas.openxmlformats.org/officeDocument/2006/relationships/image" Target="../media/image5.jpeg"/><Relationship Id="rId12"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image" Target="../media/image3.jpeg"/><Relationship Id="rId15" Type="http://schemas.openxmlformats.org/officeDocument/2006/relationships/image" Target="../media/image13.pn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eg"/><Relationship Id="rId14" Type="http://schemas.openxmlformats.org/officeDocument/2006/relationships/image" Target="../media/image12.jpeg"/></Relationships>
</file>

<file path=ppt/slides/_rels/slide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hyperlink" Target="http://climatecasechart.com"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sv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climatecasechart.com/wp-content/uploads/sites/16/case-documents/2023/20230424_docket-21-1550_order-list.pdf"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37.svg"/></Relationships>
</file>

<file path=ppt/slides/_rels/slide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hyperlink" Target="http://climatecasechart.com/case/in-re-maryland-office-of-peoples-counsel/" TargetMode="External"/><Relationship Id="rId4" Type="http://schemas.openxmlformats.org/officeDocument/2006/relationships/hyperlink" Target="http://climatecasechart.com/case/board-of-county-commissioners-of-washington-county-v-perennial-solar-llc/"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hyperlink" Target="http://climatecasechart.com/case/in-re-frederick-county/" TargetMode="External"/><Relationship Id="rId4" Type="http://schemas.openxmlformats.org/officeDocument/2006/relationships/hyperlink" Target="http://climatecasechart.com/case/maryland-office-of-peoples-counsel-v-maryland-public-service-commission/"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hyperlink" Target="https://firststreet.org/press/rising-seas-erode-15-8-billion-in-home-value-from-maine-to-mississippi/"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hyperlink" Target="http://cjp.eli.org" TargetMode="External"/><Relationship Id="rId4" Type="http://schemas.openxmlformats.org/officeDocument/2006/relationships/image" Target="../media/image58.sv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hyperlink" Target="http://cjp.eli.org" TargetMode="External"/><Relationship Id="rId5" Type="http://schemas.openxmlformats.org/officeDocument/2006/relationships/image" Target="../media/image65.sv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report.ipcc.ch/ar6syr/pdf/IPCC_AR6_SYR_SlideDeck.pdf"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hyperlink" Target="https://climateattribution.org"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grpSp>
        <p:nvGrpSpPr>
          <p:cNvPr id="2" name="Group 2"/>
          <p:cNvGrpSpPr/>
          <p:nvPr/>
        </p:nvGrpSpPr>
        <p:grpSpPr>
          <a:xfrm>
            <a:off x="0" y="-245904"/>
            <a:ext cx="7847140" cy="10532904"/>
            <a:chOff x="0" y="0"/>
            <a:chExt cx="10462854" cy="14043872"/>
          </a:xfrm>
        </p:grpSpPr>
        <p:pic>
          <p:nvPicPr>
            <p:cNvPr id="3" name="Picture 3"/>
            <p:cNvPicPr>
              <a:picLocks noChangeAspect="1"/>
            </p:cNvPicPr>
            <p:nvPr/>
          </p:nvPicPr>
          <p:blipFill>
            <a:blip r:embed="rId3" cstate="email">
              <a:alphaModFix amt="80000"/>
              <a:extLst>
                <a:ext uri="{28A0092B-C50C-407E-A947-70E740481C1C}">
                  <a14:useLocalDpi xmlns:a14="http://schemas.microsoft.com/office/drawing/2010/main"/>
                </a:ext>
              </a:extLst>
            </a:blip>
            <a:srcRect/>
            <a:stretch>
              <a:fillRect/>
            </a:stretch>
          </p:blipFill>
          <p:spPr>
            <a:xfrm>
              <a:off x="0" y="0"/>
              <a:ext cx="3445285" cy="4596624"/>
            </a:xfrm>
            <a:prstGeom prst="rect">
              <a:avLst/>
            </a:prstGeom>
          </p:spPr>
        </p:pic>
        <p:pic>
          <p:nvPicPr>
            <p:cNvPr id="4" name="Picture 4"/>
            <p:cNvPicPr>
              <a:picLocks noChangeAspect="1"/>
            </p:cNvPicPr>
            <p:nvPr/>
          </p:nvPicPr>
          <p:blipFill>
            <a:blip r:embed="rId4" cstate="email">
              <a:alphaModFix amt="80000"/>
              <a:extLst>
                <a:ext uri="{28A0092B-C50C-407E-A947-70E740481C1C}">
                  <a14:useLocalDpi xmlns:a14="http://schemas.microsoft.com/office/drawing/2010/main"/>
                </a:ext>
              </a:extLst>
            </a:blip>
            <a:srcRect/>
            <a:stretch>
              <a:fillRect/>
            </a:stretch>
          </p:blipFill>
          <p:spPr>
            <a:xfrm>
              <a:off x="0" y="4723624"/>
              <a:ext cx="3445285" cy="4596624"/>
            </a:xfrm>
            <a:prstGeom prst="rect">
              <a:avLst/>
            </a:prstGeom>
          </p:spPr>
        </p:pic>
        <p:pic>
          <p:nvPicPr>
            <p:cNvPr id="5" name="Picture 5"/>
            <p:cNvPicPr>
              <a:picLocks noChangeAspect="1"/>
            </p:cNvPicPr>
            <p:nvPr/>
          </p:nvPicPr>
          <p:blipFill>
            <a:blip r:embed="rId5" cstate="email">
              <a:alphaModFix amt="80000"/>
              <a:extLst>
                <a:ext uri="{28A0092B-C50C-407E-A947-70E740481C1C}">
                  <a14:useLocalDpi xmlns:a14="http://schemas.microsoft.com/office/drawing/2010/main"/>
                </a:ext>
              </a:extLst>
            </a:blip>
            <a:srcRect/>
            <a:stretch>
              <a:fillRect/>
            </a:stretch>
          </p:blipFill>
          <p:spPr>
            <a:xfrm>
              <a:off x="0" y="9447248"/>
              <a:ext cx="3445285" cy="4596624"/>
            </a:xfrm>
            <a:prstGeom prst="rect">
              <a:avLst/>
            </a:prstGeom>
          </p:spPr>
        </p:pic>
        <p:pic>
          <p:nvPicPr>
            <p:cNvPr id="6" name="Picture 6"/>
            <p:cNvPicPr>
              <a:picLocks noChangeAspect="1"/>
            </p:cNvPicPr>
            <p:nvPr/>
          </p:nvPicPr>
          <p:blipFill>
            <a:blip r:embed="rId6" cstate="email">
              <a:alphaModFix amt="80000"/>
              <a:extLst>
                <a:ext uri="{28A0092B-C50C-407E-A947-70E740481C1C}">
                  <a14:useLocalDpi xmlns:a14="http://schemas.microsoft.com/office/drawing/2010/main"/>
                </a:ext>
              </a:extLst>
            </a:blip>
            <a:srcRect/>
            <a:stretch>
              <a:fillRect/>
            </a:stretch>
          </p:blipFill>
          <p:spPr>
            <a:xfrm>
              <a:off x="3572285" y="0"/>
              <a:ext cx="6890569" cy="14043872"/>
            </a:xfrm>
            <a:prstGeom prst="rect">
              <a:avLst/>
            </a:prstGeom>
          </p:spPr>
        </p:pic>
      </p:grpSp>
      <p:grpSp>
        <p:nvGrpSpPr>
          <p:cNvPr id="7" name="Group 7"/>
          <p:cNvGrpSpPr/>
          <p:nvPr/>
        </p:nvGrpSpPr>
        <p:grpSpPr>
          <a:xfrm>
            <a:off x="10251090" y="4580086"/>
            <a:ext cx="8036910" cy="5792639"/>
            <a:chOff x="0" y="0"/>
            <a:chExt cx="10715881" cy="7723519"/>
          </a:xfrm>
        </p:grpSpPr>
        <p:pic>
          <p:nvPicPr>
            <p:cNvPr id="8" name="Picture 8"/>
            <p:cNvPicPr>
              <a:picLocks noChangeAspect="1"/>
            </p:cNvPicPr>
            <p:nvPr/>
          </p:nvPicPr>
          <p:blipFill>
            <a:blip r:embed="rId7" cstate="email">
              <a:alphaModFix amt="80000"/>
              <a:extLst>
                <a:ext uri="{28A0092B-C50C-407E-A947-70E740481C1C}">
                  <a14:useLocalDpi xmlns:a14="http://schemas.microsoft.com/office/drawing/2010/main"/>
                </a:ext>
              </a:extLst>
            </a:blip>
            <a:srcRect/>
            <a:stretch>
              <a:fillRect/>
            </a:stretch>
          </p:blipFill>
          <p:spPr>
            <a:xfrm>
              <a:off x="0" y="0"/>
              <a:ext cx="7101587" cy="2532173"/>
            </a:xfrm>
            <a:prstGeom prst="rect">
              <a:avLst/>
            </a:prstGeom>
          </p:spPr>
        </p:pic>
        <p:pic>
          <p:nvPicPr>
            <p:cNvPr id="9" name="Picture 9"/>
            <p:cNvPicPr>
              <a:picLocks noChangeAspect="1"/>
            </p:cNvPicPr>
            <p:nvPr/>
          </p:nvPicPr>
          <p:blipFill>
            <a:blip r:embed="rId8" cstate="email">
              <a:alphaModFix amt="80000"/>
              <a:extLst>
                <a:ext uri="{28A0092B-C50C-407E-A947-70E740481C1C}">
                  <a14:useLocalDpi xmlns:a14="http://schemas.microsoft.com/office/drawing/2010/main"/>
                </a:ext>
              </a:extLst>
            </a:blip>
            <a:srcRect/>
            <a:stretch>
              <a:fillRect/>
            </a:stretch>
          </p:blipFill>
          <p:spPr>
            <a:xfrm>
              <a:off x="7228587" y="0"/>
              <a:ext cx="3487294" cy="2532173"/>
            </a:xfrm>
            <a:prstGeom prst="rect">
              <a:avLst/>
            </a:prstGeom>
          </p:spPr>
        </p:pic>
        <p:pic>
          <p:nvPicPr>
            <p:cNvPr id="10" name="Picture 10"/>
            <p:cNvPicPr>
              <a:picLocks noChangeAspect="1"/>
            </p:cNvPicPr>
            <p:nvPr/>
          </p:nvPicPr>
          <p:blipFill>
            <a:blip r:embed="rId9" cstate="email">
              <a:alphaModFix amt="80000"/>
              <a:extLst>
                <a:ext uri="{28A0092B-C50C-407E-A947-70E740481C1C}">
                  <a14:useLocalDpi xmlns:a14="http://schemas.microsoft.com/office/drawing/2010/main"/>
                </a:ext>
              </a:extLst>
            </a:blip>
            <a:srcRect/>
            <a:stretch>
              <a:fillRect/>
            </a:stretch>
          </p:blipFill>
          <p:spPr>
            <a:xfrm>
              <a:off x="0" y="2659173"/>
              <a:ext cx="3487294" cy="5064346"/>
            </a:xfrm>
            <a:prstGeom prst="rect">
              <a:avLst/>
            </a:prstGeom>
          </p:spPr>
        </p:pic>
        <p:pic>
          <p:nvPicPr>
            <p:cNvPr id="11" name="Picture 11"/>
            <p:cNvPicPr>
              <a:picLocks noChangeAspect="1"/>
            </p:cNvPicPr>
            <p:nvPr/>
          </p:nvPicPr>
          <p:blipFill>
            <a:blip r:embed="rId10" cstate="email">
              <a:alphaModFix amt="80000"/>
              <a:extLst>
                <a:ext uri="{28A0092B-C50C-407E-A947-70E740481C1C}">
                  <a14:useLocalDpi xmlns:a14="http://schemas.microsoft.com/office/drawing/2010/main"/>
                </a:ext>
              </a:extLst>
            </a:blip>
            <a:srcRect/>
            <a:stretch>
              <a:fillRect/>
            </a:stretch>
          </p:blipFill>
          <p:spPr>
            <a:xfrm>
              <a:off x="3614294" y="2659173"/>
              <a:ext cx="7101587" cy="5064346"/>
            </a:xfrm>
            <a:prstGeom prst="rect">
              <a:avLst/>
            </a:prstGeom>
          </p:spPr>
        </p:pic>
      </p:grpSp>
      <p:grpSp>
        <p:nvGrpSpPr>
          <p:cNvPr id="12" name="Group 12"/>
          <p:cNvGrpSpPr/>
          <p:nvPr/>
        </p:nvGrpSpPr>
        <p:grpSpPr>
          <a:xfrm>
            <a:off x="10251090" y="0"/>
            <a:ext cx="8036910" cy="4494361"/>
            <a:chOff x="0" y="0"/>
            <a:chExt cx="10715881" cy="5992481"/>
          </a:xfrm>
        </p:grpSpPr>
        <p:pic>
          <p:nvPicPr>
            <p:cNvPr id="13" name="Picture 13"/>
            <p:cNvPicPr>
              <a:picLocks noChangeAspect="1"/>
            </p:cNvPicPr>
            <p:nvPr/>
          </p:nvPicPr>
          <p:blipFill>
            <a:blip r:embed="rId11" cstate="email">
              <a:alphaModFix amt="80000"/>
              <a:extLst>
                <a:ext uri="{28A0092B-C50C-407E-A947-70E740481C1C}">
                  <a14:useLocalDpi xmlns:a14="http://schemas.microsoft.com/office/drawing/2010/main"/>
                </a:ext>
              </a:extLst>
            </a:blip>
            <a:srcRect/>
            <a:stretch>
              <a:fillRect/>
            </a:stretch>
          </p:blipFill>
          <p:spPr>
            <a:xfrm>
              <a:off x="0" y="0"/>
              <a:ext cx="3487294" cy="5992481"/>
            </a:xfrm>
            <a:prstGeom prst="rect">
              <a:avLst/>
            </a:prstGeom>
          </p:spPr>
        </p:pic>
        <p:pic>
          <p:nvPicPr>
            <p:cNvPr id="14" name="Picture 14"/>
            <p:cNvPicPr>
              <a:picLocks noChangeAspect="1"/>
            </p:cNvPicPr>
            <p:nvPr/>
          </p:nvPicPr>
          <p:blipFill>
            <a:blip r:embed="rId12" cstate="email">
              <a:alphaModFix amt="80000"/>
              <a:extLst>
                <a:ext uri="{28A0092B-C50C-407E-A947-70E740481C1C}">
                  <a14:useLocalDpi xmlns:a14="http://schemas.microsoft.com/office/drawing/2010/main"/>
                </a:ext>
              </a:extLst>
            </a:blip>
            <a:srcRect/>
            <a:stretch>
              <a:fillRect/>
            </a:stretch>
          </p:blipFill>
          <p:spPr>
            <a:xfrm>
              <a:off x="3614294" y="0"/>
              <a:ext cx="3487294" cy="2932741"/>
            </a:xfrm>
            <a:prstGeom prst="rect">
              <a:avLst/>
            </a:prstGeom>
          </p:spPr>
        </p:pic>
        <p:pic>
          <p:nvPicPr>
            <p:cNvPr id="15" name="Picture 15"/>
            <p:cNvPicPr>
              <a:picLocks noChangeAspect="1"/>
            </p:cNvPicPr>
            <p:nvPr/>
          </p:nvPicPr>
          <p:blipFill>
            <a:blip r:embed="rId13" cstate="email">
              <a:alphaModFix amt="80000"/>
              <a:extLst>
                <a:ext uri="{28A0092B-C50C-407E-A947-70E740481C1C}">
                  <a14:useLocalDpi xmlns:a14="http://schemas.microsoft.com/office/drawing/2010/main"/>
                </a:ext>
              </a:extLst>
            </a:blip>
            <a:srcRect/>
            <a:stretch>
              <a:fillRect/>
            </a:stretch>
          </p:blipFill>
          <p:spPr>
            <a:xfrm>
              <a:off x="7228587" y="0"/>
              <a:ext cx="3487294" cy="2932741"/>
            </a:xfrm>
            <a:prstGeom prst="rect">
              <a:avLst/>
            </a:prstGeom>
          </p:spPr>
        </p:pic>
        <p:pic>
          <p:nvPicPr>
            <p:cNvPr id="16" name="Picture 16"/>
            <p:cNvPicPr>
              <a:picLocks noChangeAspect="1"/>
            </p:cNvPicPr>
            <p:nvPr/>
          </p:nvPicPr>
          <p:blipFill>
            <a:blip r:embed="rId14" cstate="email">
              <a:alphaModFix amt="80000"/>
              <a:extLst>
                <a:ext uri="{28A0092B-C50C-407E-A947-70E740481C1C}">
                  <a14:useLocalDpi xmlns:a14="http://schemas.microsoft.com/office/drawing/2010/main"/>
                </a:ext>
              </a:extLst>
            </a:blip>
            <a:srcRect/>
            <a:stretch>
              <a:fillRect/>
            </a:stretch>
          </p:blipFill>
          <p:spPr>
            <a:xfrm>
              <a:off x="3614294" y="3059741"/>
              <a:ext cx="7101587" cy="2932741"/>
            </a:xfrm>
            <a:prstGeom prst="rect">
              <a:avLst/>
            </a:prstGeom>
          </p:spPr>
        </p:pic>
      </p:grpSp>
      <p:grpSp>
        <p:nvGrpSpPr>
          <p:cNvPr id="17" name="Group 17"/>
          <p:cNvGrpSpPr/>
          <p:nvPr/>
        </p:nvGrpSpPr>
        <p:grpSpPr>
          <a:xfrm>
            <a:off x="1055920" y="-245904"/>
            <a:ext cx="9195169" cy="10532904"/>
            <a:chOff x="0" y="0"/>
            <a:chExt cx="3110465" cy="3562982"/>
          </a:xfrm>
        </p:grpSpPr>
        <p:sp>
          <p:nvSpPr>
            <p:cNvPr id="18" name="Freeform 18"/>
            <p:cNvSpPr/>
            <p:nvPr/>
          </p:nvSpPr>
          <p:spPr>
            <a:xfrm>
              <a:off x="0" y="0"/>
              <a:ext cx="3110465" cy="3562983"/>
            </a:xfrm>
            <a:custGeom>
              <a:avLst/>
              <a:gdLst/>
              <a:ahLst/>
              <a:cxnLst/>
              <a:rect l="l" t="t" r="r" b="b"/>
              <a:pathLst>
                <a:path w="3110465" h="3562983">
                  <a:moveTo>
                    <a:pt x="0" y="0"/>
                  </a:moveTo>
                  <a:lnTo>
                    <a:pt x="3110465" y="0"/>
                  </a:lnTo>
                  <a:lnTo>
                    <a:pt x="3110465" y="3562983"/>
                  </a:lnTo>
                  <a:lnTo>
                    <a:pt x="0" y="3562983"/>
                  </a:lnTo>
                  <a:close/>
                </a:path>
              </a:pathLst>
            </a:custGeom>
            <a:solidFill>
              <a:srgbClr val="2D3940"/>
            </a:solidFill>
          </p:spPr>
        </p:sp>
      </p:grpSp>
      <p:sp>
        <p:nvSpPr>
          <p:cNvPr id="19" name="TextBox 19"/>
          <p:cNvSpPr txBox="1"/>
          <p:nvPr/>
        </p:nvSpPr>
        <p:spPr>
          <a:xfrm>
            <a:off x="1595855" y="3056752"/>
            <a:ext cx="8115300" cy="936625"/>
          </a:xfrm>
          <a:prstGeom prst="rect">
            <a:avLst/>
          </a:prstGeom>
        </p:spPr>
        <p:txBody>
          <a:bodyPr lIns="0" tIns="0" rIns="0" bIns="0" rtlCol="0" anchor="t">
            <a:spAutoFit/>
          </a:bodyPr>
          <a:lstStyle/>
          <a:p>
            <a:pPr algn="ctr">
              <a:lnSpc>
                <a:spcPts val="7699"/>
              </a:lnSpc>
            </a:pPr>
            <a:endParaRPr/>
          </a:p>
        </p:txBody>
      </p:sp>
      <p:grpSp>
        <p:nvGrpSpPr>
          <p:cNvPr id="20" name="Group 20"/>
          <p:cNvGrpSpPr/>
          <p:nvPr/>
        </p:nvGrpSpPr>
        <p:grpSpPr>
          <a:xfrm>
            <a:off x="1595855" y="4096070"/>
            <a:ext cx="8115300" cy="2820945"/>
            <a:chOff x="0" y="0"/>
            <a:chExt cx="10820400" cy="3761260"/>
          </a:xfrm>
        </p:grpSpPr>
        <p:sp>
          <p:nvSpPr>
            <p:cNvPr id="21" name="TextBox 21"/>
            <p:cNvSpPr txBox="1"/>
            <p:nvPr/>
          </p:nvSpPr>
          <p:spPr>
            <a:xfrm>
              <a:off x="24753" y="2440459"/>
              <a:ext cx="10795647" cy="1320801"/>
            </a:xfrm>
            <a:prstGeom prst="rect">
              <a:avLst/>
            </a:prstGeom>
          </p:spPr>
          <p:txBody>
            <a:bodyPr lIns="0" tIns="0" rIns="0" bIns="0" rtlCol="0" anchor="t">
              <a:spAutoFit/>
            </a:bodyPr>
            <a:lstStyle/>
            <a:p>
              <a:pPr>
                <a:lnSpc>
                  <a:spcPts val="8399"/>
                </a:lnSpc>
              </a:pPr>
              <a:r>
                <a:rPr lang="en-US" sz="5999">
                  <a:solidFill>
                    <a:srgbClr val="BADB43"/>
                  </a:solidFill>
                  <a:latin typeface="Open Sauce SemiBold Bold"/>
                </a:rPr>
                <a:t>MARYLAND EDITION</a:t>
              </a:r>
            </a:p>
          </p:txBody>
        </p:sp>
        <p:sp>
          <p:nvSpPr>
            <p:cNvPr id="22" name="TextBox 22"/>
            <p:cNvSpPr txBox="1"/>
            <p:nvPr/>
          </p:nvSpPr>
          <p:spPr>
            <a:xfrm>
              <a:off x="0" y="-104775"/>
              <a:ext cx="10820400" cy="2509309"/>
            </a:xfrm>
            <a:prstGeom prst="rect">
              <a:avLst/>
            </a:prstGeom>
          </p:spPr>
          <p:txBody>
            <a:bodyPr lIns="0" tIns="0" rIns="0" bIns="0" rtlCol="0" anchor="t">
              <a:spAutoFit/>
            </a:bodyPr>
            <a:lstStyle/>
            <a:p>
              <a:pPr>
                <a:lnSpc>
                  <a:spcPts val="7699"/>
                </a:lnSpc>
              </a:pPr>
              <a:r>
                <a:rPr lang="en-US" sz="5499">
                  <a:solidFill>
                    <a:srgbClr val="D6E1D1"/>
                  </a:solidFill>
                  <a:latin typeface="Open Sauce SemiBold Bold"/>
                </a:rPr>
                <a:t>CLIMATE CHANGE AND THE LAW:</a:t>
              </a:r>
            </a:p>
          </p:txBody>
        </p:sp>
      </p:grpSp>
      <p:pic>
        <p:nvPicPr>
          <p:cNvPr id="24" name="Picture 24"/>
          <p:cNvPicPr>
            <a:picLocks noChangeAspect="1"/>
          </p:cNvPicPr>
          <p:nvPr/>
        </p:nvPicPr>
        <p:blipFill>
          <a:blip r:embed="rId15" cstate="email">
            <a:extLst>
              <a:ext uri="{28A0092B-C50C-407E-A947-70E740481C1C}">
                <a14:useLocalDpi xmlns:a14="http://schemas.microsoft.com/office/drawing/2010/main"/>
              </a:ext>
            </a:extLst>
          </a:blip>
          <a:srcRect/>
          <a:stretch>
            <a:fillRect/>
          </a:stretch>
        </p:blipFill>
        <p:spPr>
          <a:xfrm>
            <a:off x="1595855" y="243002"/>
            <a:ext cx="3757312" cy="198302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E624A"/>
        </a:solidFill>
        <a:effectLst/>
      </p:bgPr>
    </p:bg>
    <p:spTree>
      <p:nvGrpSpPr>
        <p:cNvPr id="1" name=""/>
        <p:cNvGrpSpPr/>
        <p:nvPr/>
      </p:nvGrpSpPr>
      <p:grpSpPr>
        <a:xfrm>
          <a:off x="0" y="0"/>
          <a:ext cx="0" cy="0"/>
          <a:chOff x="0" y="0"/>
          <a:chExt cx="0" cy="0"/>
        </a:xfrm>
      </p:grpSpPr>
      <p:grpSp>
        <p:nvGrpSpPr>
          <p:cNvPr id="2" name="Group 2"/>
          <p:cNvGrpSpPr/>
          <p:nvPr/>
        </p:nvGrpSpPr>
        <p:grpSpPr>
          <a:xfrm>
            <a:off x="-237194" y="0"/>
            <a:ext cx="19264015" cy="10422111"/>
            <a:chOff x="0" y="0"/>
            <a:chExt cx="5073650" cy="2744918"/>
          </a:xfrm>
        </p:grpSpPr>
        <p:sp>
          <p:nvSpPr>
            <p:cNvPr id="3" name="Freeform 3"/>
            <p:cNvSpPr/>
            <p:nvPr/>
          </p:nvSpPr>
          <p:spPr>
            <a:xfrm>
              <a:off x="0" y="0"/>
              <a:ext cx="5073650" cy="2744918"/>
            </a:xfrm>
            <a:custGeom>
              <a:avLst/>
              <a:gdLst/>
              <a:ahLst/>
              <a:cxnLst/>
              <a:rect l="l" t="t" r="r" b="b"/>
              <a:pathLst>
                <a:path w="5073650" h="2744918">
                  <a:moveTo>
                    <a:pt x="0" y="0"/>
                  </a:moveTo>
                  <a:lnTo>
                    <a:pt x="5073650" y="0"/>
                  </a:lnTo>
                  <a:lnTo>
                    <a:pt x="5073650" y="2744918"/>
                  </a:lnTo>
                  <a:lnTo>
                    <a:pt x="0" y="2744918"/>
                  </a:lnTo>
                  <a:close/>
                </a:path>
              </a:pathLst>
            </a:custGeom>
            <a:solidFill>
              <a:srgbClr val="2D3940">
                <a:alpha val="71765"/>
              </a:srgbClr>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239"/>
                </a:lnSpc>
              </a:pPr>
              <a:endParaRPr/>
            </a:p>
          </p:txBody>
        </p:sp>
      </p:grpSp>
      <p:grpSp>
        <p:nvGrpSpPr>
          <p:cNvPr id="5" name="Group 5"/>
          <p:cNvGrpSpPr/>
          <p:nvPr/>
        </p:nvGrpSpPr>
        <p:grpSpPr>
          <a:xfrm>
            <a:off x="0" y="0"/>
            <a:ext cx="18288000" cy="10287000"/>
            <a:chOff x="0" y="0"/>
            <a:chExt cx="24384000" cy="13716000"/>
          </a:xfrm>
        </p:grpSpPr>
        <p:pic>
          <p:nvPicPr>
            <p:cNvPr id="6" name="Picture 6"/>
            <p:cNvPicPr>
              <a:picLocks noChangeAspect="1"/>
            </p:cNvPicPr>
            <p:nvPr/>
          </p:nvPicPr>
          <p:blipFill>
            <a:blip r:embed="rId2" cstate="email">
              <a:alphaModFix amt="36000"/>
              <a:extLst>
                <a:ext uri="{28A0092B-C50C-407E-A947-70E740481C1C}">
                  <a14:useLocalDpi xmlns:a14="http://schemas.microsoft.com/office/drawing/2010/main"/>
                </a:ext>
              </a:extLst>
            </a:blip>
            <a:srcRect/>
            <a:stretch>
              <a:fillRect/>
            </a:stretch>
          </p:blipFill>
          <p:spPr>
            <a:xfrm>
              <a:off x="0" y="0"/>
              <a:ext cx="24384000" cy="13716000"/>
            </a:xfrm>
            <a:prstGeom prst="rect">
              <a:avLst/>
            </a:prstGeom>
          </p:spPr>
        </p:pic>
      </p:grpSp>
      <p:grpSp>
        <p:nvGrpSpPr>
          <p:cNvPr id="7" name="Group 7"/>
          <p:cNvGrpSpPr/>
          <p:nvPr/>
        </p:nvGrpSpPr>
        <p:grpSpPr>
          <a:xfrm>
            <a:off x="1028700" y="1028700"/>
            <a:ext cx="1239263" cy="1239263"/>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ADB43"/>
            </a:solidFill>
          </p:spPr>
        </p:sp>
      </p:grpSp>
      <p:sp>
        <p:nvSpPr>
          <p:cNvPr id="9" name="TextBox 9"/>
          <p:cNvSpPr txBox="1"/>
          <p:nvPr/>
        </p:nvSpPr>
        <p:spPr>
          <a:xfrm>
            <a:off x="1028700" y="8108950"/>
            <a:ext cx="14634116" cy="1149350"/>
          </a:xfrm>
          <a:prstGeom prst="rect">
            <a:avLst/>
          </a:prstGeom>
        </p:spPr>
        <p:txBody>
          <a:bodyPr lIns="0" tIns="0" rIns="0" bIns="0" rtlCol="0" anchor="t">
            <a:spAutoFit/>
          </a:bodyPr>
          <a:lstStyle/>
          <a:p>
            <a:pPr marL="0" lvl="0" indent="0" algn="l">
              <a:lnSpc>
                <a:spcPts val="8800"/>
              </a:lnSpc>
              <a:spcBef>
                <a:spcPct val="0"/>
              </a:spcBef>
            </a:pPr>
            <a:r>
              <a:rPr lang="en-US" sz="8000">
                <a:solidFill>
                  <a:srgbClr val="BADB43"/>
                </a:solidFill>
                <a:latin typeface="Open Sauce SemiBold Bold"/>
              </a:rPr>
              <a:t>SCOPE AND TRENDS</a:t>
            </a:r>
          </a:p>
        </p:txBody>
      </p:sp>
      <p:sp>
        <p:nvSpPr>
          <p:cNvPr id="10" name="TextBox 10"/>
          <p:cNvSpPr txBox="1"/>
          <p:nvPr/>
        </p:nvSpPr>
        <p:spPr>
          <a:xfrm>
            <a:off x="1028700" y="936687"/>
            <a:ext cx="1239263" cy="1194689"/>
          </a:xfrm>
          <a:prstGeom prst="rect">
            <a:avLst/>
          </a:prstGeom>
        </p:spPr>
        <p:txBody>
          <a:bodyPr lIns="0" tIns="0" rIns="0" bIns="0" rtlCol="0" anchor="t">
            <a:spAutoFit/>
          </a:bodyPr>
          <a:lstStyle/>
          <a:p>
            <a:pPr marL="0" lvl="1" indent="0" algn="ctr">
              <a:lnSpc>
                <a:spcPts val="10047"/>
              </a:lnSpc>
              <a:spcBef>
                <a:spcPct val="0"/>
              </a:spcBef>
            </a:pPr>
            <a:r>
              <a:rPr lang="en-US" sz="6399">
                <a:solidFill>
                  <a:srgbClr val="313F47"/>
                </a:solidFill>
                <a:latin typeface="Open Sauce SemiBold Bold"/>
              </a:rPr>
              <a:t>2</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6E1D1"/>
        </a:solidFill>
        <a:effectLst/>
      </p:bgPr>
    </p:bg>
    <p:spTree>
      <p:nvGrpSpPr>
        <p:cNvPr id="1" name=""/>
        <p:cNvGrpSpPr/>
        <p:nvPr/>
      </p:nvGrpSpPr>
      <p:grpSpPr>
        <a:xfrm>
          <a:off x="0" y="0"/>
          <a:ext cx="0" cy="0"/>
          <a:chOff x="0" y="0"/>
          <a:chExt cx="0" cy="0"/>
        </a:xfrm>
      </p:grpSpPr>
      <p:sp>
        <p:nvSpPr>
          <p:cNvPr id="2" name="TextBox 2"/>
          <p:cNvSpPr txBox="1"/>
          <p:nvPr/>
        </p:nvSpPr>
        <p:spPr>
          <a:xfrm>
            <a:off x="1028700" y="1703926"/>
            <a:ext cx="6706056" cy="2846933"/>
          </a:xfrm>
          <a:prstGeom prst="rect">
            <a:avLst/>
          </a:prstGeom>
        </p:spPr>
        <p:txBody>
          <a:bodyPr lIns="0" tIns="0" rIns="0" bIns="0" rtlCol="0" anchor="t">
            <a:spAutoFit/>
          </a:bodyPr>
          <a:lstStyle/>
          <a:p>
            <a:pPr marL="0" lvl="0" indent="0">
              <a:lnSpc>
                <a:spcPts val="7370"/>
              </a:lnSpc>
            </a:pPr>
            <a:r>
              <a:rPr lang="en-US" sz="7019" dirty="0">
                <a:solidFill>
                  <a:srgbClr val="263036"/>
                </a:solidFill>
                <a:latin typeface="Open Sauce SemiBold Bold"/>
              </a:rPr>
              <a:t>WHAT IS CLIMATE LITIGATION?</a:t>
            </a:r>
          </a:p>
        </p:txBody>
      </p:sp>
      <p:sp>
        <p:nvSpPr>
          <p:cNvPr id="3" name="AutoShape 3"/>
          <p:cNvSpPr/>
          <p:nvPr/>
        </p:nvSpPr>
        <p:spPr>
          <a:xfrm>
            <a:off x="9623810" y="1770065"/>
            <a:ext cx="6928948" cy="1450277"/>
          </a:xfrm>
          <a:prstGeom prst="rect">
            <a:avLst/>
          </a:prstGeom>
          <a:solidFill>
            <a:srgbClr val="313F47"/>
          </a:solidFill>
        </p:spPr>
      </p:sp>
      <p:sp>
        <p:nvSpPr>
          <p:cNvPr id="4" name="AutoShape 4"/>
          <p:cNvSpPr/>
          <p:nvPr/>
        </p:nvSpPr>
        <p:spPr>
          <a:xfrm>
            <a:off x="11134415" y="1599151"/>
            <a:ext cx="5627729" cy="1450277"/>
          </a:xfrm>
          <a:prstGeom prst="rect">
            <a:avLst/>
          </a:prstGeom>
          <a:solidFill>
            <a:srgbClr val="ADB7A8"/>
          </a:solidFill>
        </p:spPr>
      </p:sp>
      <p:sp>
        <p:nvSpPr>
          <p:cNvPr id="5" name="TextBox 5"/>
          <p:cNvSpPr txBox="1"/>
          <p:nvPr/>
        </p:nvSpPr>
        <p:spPr>
          <a:xfrm>
            <a:off x="9936818" y="2017862"/>
            <a:ext cx="893357" cy="818388"/>
          </a:xfrm>
          <a:prstGeom prst="rect">
            <a:avLst/>
          </a:prstGeom>
        </p:spPr>
        <p:txBody>
          <a:bodyPr lIns="0" tIns="0" rIns="0" bIns="0" rtlCol="0" anchor="t">
            <a:spAutoFit/>
          </a:bodyPr>
          <a:lstStyle/>
          <a:p>
            <a:pPr marL="0" lvl="0" indent="0" algn="ctr">
              <a:lnSpc>
                <a:spcPts val="6816"/>
              </a:lnSpc>
            </a:pPr>
            <a:r>
              <a:rPr lang="en-US" sz="4800" u="none">
                <a:solidFill>
                  <a:srgbClr val="D6E1D1"/>
                </a:solidFill>
                <a:latin typeface="Open Sauce"/>
              </a:rPr>
              <a:t>01</a:t>
            </a:r>
          </a:p>
        </p:txBody>
      </p:sp>
      <p:sp>
        <p:nvSpPr>
          <p:cNvPr id="6" name="TextBox 6"/>
          <p:cNvSpPr txBox="1"/>
          <p:nvPr/>
        </p:nvSpPr>
        <p:spPr>
          <a:xfrm>
            <a:off x="11448825" y="2084226"/>
            <a:ext cx="4541850" cy="590804"/>
          </a:xfrm>
          <a:prstGeom prst="rect">
            <a:avLst/>
          </a:prstGeom>
        </p:spPr>
        <p:txBody>
          <a:bodyPr lIns="0" tIns="0" rIns="0" bIns="0" rtlCol="0" anchor="t">
            <a:spAutoFit/>
          </a:bodyPr>
          <a:lstStyle/>
          <a:p>
            <a:pPr marL="0" lvl="0" indent="0">
              <a:lnSpc>
                <a:spcPts val="4827"/>
              </a:lnSpc>
            </a:pPr>
            <a:r>
              <a:rPr lang="en-US" sz="3399" u="none">
                <a:solidFill>
                  <a:srgbClr val="263036"/>
                </a:solidFill>
                <a:latin typeface="Open Sauce SemiBold Bold"/>
              </a:rPr>
              <a:t>MITIGATION</a:t>
            </a:r>
          </a:p>
        </p:txBody>
      </p:sp>
      <p:sp>
        <p:nvSpPr>
          <p:cNvPr id="7" name="AutoShape 7"/>
          <p:cNvSpPr/>
          <p:nvPr/>
        </p:nvSpPr>
        <p:spPr>
          <a:xfrm>
            <a:off x="9623810" y="4789044"/>
            <a:ext cx="6928948" cy="1450277"/>
          </a:xfrm>
          <a:prstGeom prst="rect">
            <a:avLst/>
          </a:prstGeom>
          <a:solidFill>
            <a:srgbClr val="313F47"/>
          </a:solidFill>
        </p:spPr>
      </p:sp>
      <p:sp>
        <p:nvSpPr>
          <p:cNvPr id="8" name="AutoShape 8"/>
          <p:cNvSpPr/>
          <p:nvPr/>
        </p:nvSpPr>
        <p:spPr>
          <a:xfrm>
            <a:off x="11134415" y="4618130"/>
            <a:ext cx="5627729" cy="1450277"/>
          </a:xfrm>
          <a:prstGeom prst="rect">
            <a:avLst/>
          </a:prstGeom>
          <a:solidFill>
            <a:srgbClr val="ADB7A8"/>
          </a:solidFill>
        </p:spPr>
      </p:sp>
      <p:sp>
        <p:nvSpPr>
          <p:cNvPr id="9" name="TextBox 9"/>
          <p:cNvSpPr txBox="1"/>
          <p:nvPr/>
        </p:nvSpPr>
        <p:spPr>
          <a:xfrm>
            <a:off x="9936818" y="5036841"/>
            <a:ext cx="893357" cy="818388"/>
          </a:xfrm>
          <a:prstGeom prst="rect">
            <a:avLst/>
          </a:prstGeom>
        </p:spPr>
        <p:txBody>
          <a:bodyPr lIns="0" tIns="0" rIns="0" bIns="0" rtlCol="0" anchor="t">
            <a:spAutoFit/>
          </a:bodyPr>
          <a:lstStyle/>
          <a:p>
            <a:pPr marL="0" lvl="0" indent="0" algn="ctr">
              <a:lnSpc>
                <a:spcPts val="6816"/>
              </a:lnSpc>
            </a:pPr>
            <a:r>
              <a:rPr lang="en-US" sz="4800" u="none">
                <a:solidFill>
                  <a:srgbClr val="D6E1D1"/>
                </a:solidFill>
                <a:latin typeface="Open Sauce"/>
              </a:rPr>
              <a:t>02</a:t>
            </a:r>
          </a:p>
        </p:txBody>
      </p:sp>
      <p:sp>
        <p:nvSpPr>
          <p:cNvPr id="10" name="TextBox 10"/>
          <p:cNvSpPr txBox="1"/>
          <p:nvPr/>
        </p:nvSpPr>
        <p:spPr>
          <a:xfrm>
            <a:off x="11448825" y="4938139"/>
            <a:ext cx="4541850" cy="876935"/>
          </a:xfrm>
          <a:prstGeom prst="rect">
            <a:avLst/>
          </a:prstGeom>
        </p:spPr>
        <p:txBody>
          <a:bodyPr lIns="0" tIns="0" rIns="0" bIns="0" rtlCol="0" anchor="t">
            <a:spAutoFit/>
          </a:bodyPr>
          <a:lstStyle/>
          <a:p>
            <a:pPr marL="0" lvl="0" indent="0" algn="l">
              <a:lnSpc>
                <a:spcPts val="3399"/>
              </a:lnSpc>
            </a:pPr>
            <a:r>
              <a:rPr lang="en-US" sz="3399" u="none">
                <a:solidFill>
                  <a:srgbClr val="263036"/>
                </a:solidFill>
                <a:latin typeface="Open Sauce SemiBold Bold"/>
              </a:rPr>
              <a:t>ADAPTATION AND RISK MANAGEMENT</a:t>
            </a:r>
          </a:p>
        </p:txBody>
      </p:sp>
      <p:sp>
        <p:nvSpPr>
          <p:cNvPr id="11" name="AutoShape 11"/>
          <p:cNvSpPr/>
          <p:nvPr/>
        </p:nvSpPr>
        <p:spPr>
          <a:xfrm>
            <a:off x="9623810" y="7808023"/>
            <a:ext cx="6928948" cy="1450277"/>
          </a:xfrm>
          <a:prstGeom prst="rect">
            <a:avLst/>
          </a:prstGeom>
          <a:solidFill>
            <a:srgbClr val="313F47"/>
          </a:solidFill>
        </p:spPr>
      </p:sp>
      <p:sp>
        <p:nvSpPr>
          <p:cNvPr id="12" name="AutoShape 12"/>
          <p:cNvSpPr/>
          <p:nvPr/>
        </p:nvSpPr>
        <p:spPr>
          <a:xfrm>
            <a:off x="11134415" y="7637109"/>
            <a:ext cx="5627729" cy="1450277"/>
          </a:xfrm>
          <a:prstGeom prst="rect">
            <a:avLst/>
          </a:prstGeom>
          <a:solidFill>
            <a:srgbClr val="ADB7A8"/>
          </a:solidFill>
        </p:spPr>
      </p:sp>
      <p:sp>
        <p:nvSpPr>
          <p:cNvPr id="13" name="TextBox 13"/>
          <p:cNvSpPr txBox="1"/>
          <p:nvPr/>
        </p:nvSpPr>
        <p:spPr>
          <a:xfrm>
            <a:off x="9936818" y="8055820"/>
            <a:ext cx="893357" cy="818388"/>
          </a:xfrm>
          <a:prstGeom prst="rect">
            <a:avLst/>
          </a:prstGeom>
        </p:spPr>
        <p:txBody>
          <a:bodyPr lIns="0" tIns="0" rIns="0" bIns="0" rtlCol="0" anchor="t">
            <a:spAutoFit/>
          </a:bodyPr>
          <a:lstStyle/>
          <a:p>
            <a:pPr marL="0" lvl="0" indent="0" algn="ctr">
              <a:lnSpc>
                <a:spcPts val="6816"/>
              </a:lnSpc>
            </a:pPr>
            <a:r>
              <a:rPr lang="en-US" sz="4800" u="none">
                <a:solidFill>
                  <a:srgbClr val="D6E1D1"/>
                </a:solidFill>
                <a:latin typeface="Open Sauce"/>
              </a:rPr>
              <a:t>03</a:t>
            </a:r>
          </a:p>
        </p:txBody>
      </p:sp>
      <p:sp>
        <p:nvSpPr>
          <p:cNvPr id="14" name="TextBox 14"/>
          <p:cNvSpPr txBox="1"/>
          <p:nvPr/>
        </p:nvSpPr>
        <p:spPr>
          <a:xfrm>
            <a:off x="11448825" y="8249096"/>
            <a:ext cx="4541850" cy="448310"/>
          </a:xfrm>
          <a:prstGeom prst="rect">
            <a:avLst/>
          </a:prstGeom>
        </p:spPr>
        <p:txBody>
          <a:bodyPr lIns="0" tIns="0" rIns="0" bIns="0" rtlCol="0" anchor="t">
            <a:spAutoFit/>
          </a:bodyPr>
          <a:lstStyle/>
          <a:p>
            <a:pPr marL="0" lvl="0" indent="0" algn="l">
              <a:lnSpc>
                <a:spcPts val="3399"/>
              </a:lnSpc>
              <a:spcBef>
                <a:spcPct val="0"/>
              </a:spcBef>
            </a:pPr>
            <a:r>
              <a:rPr lang="en-US" sz="3399" u="none">
                <a:solidFill>
                  <a:srgbClr val="263036"/>
                </a:solidFill>
                <a:latin typeface="Open Sauce SemiBold Bold"/>
              </a:rPr>
              <a:t>IMPACTS</a:t>
            </a:r>
          </a:p>
        </p:txBody>
      </p:sp>
      <p:grpSp>
        <p:nvGrpSpPr>
          <p:cNvPr id="15" name="Group 15"/>
          <p:cNvGrpSpPr/>
          <p:nvPr/>
        </p:nvGrpSpPr>
        <p:grpSpPr>
          <a:xfrm>
            <a:off x="228439" y="294155"/>
            <a:ext cx="13491311" cy="448022"/>
            <a:chOff x="0" y="0"/>
            <a:chExt cx="17988415" cy="597362"/>
          </a:xfrm>
        </p:grpSpPr>
        <p:sp>
          <p:nvSpPr>
            <p:cNvPr id="16" name="TextBox 16"/>
            <p:cNvSpPr txBox="1"/>
            <p:nvPr/>
          </p:nvSpPr>
          <p:spPr>
            <a:xfrm>
              <a:off x="816659" y="94423"/>
              <a:ext cx="17171756" cy="456142"/>
            </a:xfrm>
            <a:prstGeom prst="rect">
              <a:avLst/>
            </a:prstGeom>
          </p:spPr>
          <p:txBody>
            <a:bodyPr lIns="0" tIns="0" rIns="0" bIns="0" rtlCol="0" anchor="t">
              <a:spAutoFit/>
            </a:bodyPr>
            <a:lstStyle/>
            <a:p>
              <a:pPr algn="l">
                <a:lnSpc>
                  <a:spcPts val="2499"/>
                </a:lnSpc>
              </a:pPr>
              <a:r>
                <a:rPr lang="en-US" sz="2499">
                  <a:solidFill>
                    <a:srgbClr val="111F26">
                      <a:alpha val="29804"/>
                    </a:srgbClr>
                  </a:solidFill>
                  <a:latin typeface="Open Sauce SemiBold"/>
                </a:rPr>
                <a:t>SCOPE AND TRENDS</a:t>
              </a:r>
            </a:p>
          </p:txBody>
        </p:sp>
        <p:grpSp>
          <p:nvGrpSpPr>
            <p:cNvPr id="17" name="Group 17"/>
            <p:cNvGrpSpPr/>
            <p:nvPr/>
          </p:nvGrpSpPr>
          <p:grpSpPr>
            <a:xfrm>
              <a:off x="68613" y="0"/>
              <a:ext cx="589723" cy="597362"/>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63036">
                  <a:alpha val="44706"/>
                </a:srgbClr>
              </a:solidFill>
            </p:spPr>
          </p:sp>
        </p:grpSp>
        <p:sp>
          <p:nvSpPr>
            <p:cNvPr id="19" name="TextBox 19"/>
            <p:cNvSpPr txBox="1"/>
            <p:nvPr/>
          </p:nvSpPr>
          <p:spPr>
            <a:xfrm>
              <a:off x="0" y="-50569"/>
              <a:ext cx="726948" cy="599017"/>
            </a:xfrm>
            <a:prstGeom prst="rect">
              <a:avLst/>
            </a:prstGeom>
          </p:spPr>
          <p:txBody>
            <a:bodyPr lIns="0" tIns="0" rIns="0" bIns="0" rtlCol="0" anchor="t">
              <a:spAutoFit/>
            </a:bodyPr>
            <a:lstStyle/>
            <a:p>
              <a:pPr algn="ctr">
                <a:lnSpc>
                  <a:spcPts val="3924"/>
                </a:lnSpc>
              </a:pPr>
              <a:r>
                <a:rPr lang="en-US" sz="2499">
                  <a:solidFill>
                    <a:srgbClr val="FFFFFF">
                      <a:alpha val="29804"/>
                    </a:srgbClr>
                  </a:solidFill>
                  <a:latin typeface="Open Sauce SemiBold Bold"/>
                </a:rPr>
                <a:t>2</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6E1D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138954" y="2592541"/>
            <a:ext cx="12780420" cy="5851277"/>
          </a:xfrm>
          <a:prstGeom prst="rect">
            <a:avLst/>
          </a:prstGeom>
        </p:spPr>
      </p:pic>
      <p:sp>
        <p:nvSpPr>
          <p:cNvPr id="3" name="TextBox 3"/>
          <p:cNvSpPr txBox="1"/>
          <p:nvPr/>
        </p:nvSpPr>
        <p:spPr>
          <a:xfrm>
            <a:off x="640530" y="1331210"/>
            <a:ext cx="15509689" cy="1085850"/>
          </a:xfrm>
          <a:prstGeom prst="rect">
            <a:avLst/>
          </a:prstGeom>
        </p:spPr>
        <p:txBody>
          <a:bodyPr lIns="0" tIns="0" rIns="0" bIns="0" rtlCol="0" anchor="t">
            <a:spAutoFit/>
          </a:bodyPr>
          <a:lstStyle/>
          <a:p>
            <a:pPr marL="0" lvl="0" indent="0" algn="l">
              <a:lnSpc>
                <a:spcPts val="8640"/>
              </a:lnSpc>
              <a:spcBef>
                <a:spcPct val="0"/>
              </a:spcBef>
            </a:pPr>
            <a:r>
              <a:rPr lang="en-US" sz="7200">
                <a:solidFill>
                  <a:srgbClr val="313F47"/>
                </a:solidFill>
                <a:latin typeface="Open Sauce SemiBold Bold"/>
              </a:rPr>
              <a:t>CLIMATE LITIGATION TRENDS</a:t>
            </a:r>
          </a:p>
        </p:txBody>
      </p:sp>
      <p:sp>
        <p:nvSpPr>
          <p:cNvPr id="4" name="TextBox 4"/>
          <p:cNvSpPr txBox="1"/>
          <p:nvPr/>
        </p:nvSpPr>
        <p:spPr>
          <a:xfrm>
            <a:off x="5138954" y="8590724"/>
            <a:ext cx="11535554" cy="871220"/>
          </a:xfrm>
          <a:prstGeom prst="rect">
            <a:avLst/>
          </a:prstGeom>
        </p:spPr>
        <p:txBody>
          <a:bodyPr lIns="0" tIns="0" rIns="0" bIns="0" rtlCol="0" anchor="t">
            <a:spAutoFit/>
          </a:bodyPr>
          <a:lstStyle/>
          <a:p>
            <a:pPr>
              <a:lnSpc>
                <a:spcPts val="2380"/>
              </a:lnSpc>
            </a:pPr>
            <a:r>
              <a:rPr lang="en-US" sz="1700">
                <a:solidFill>
                  <a:srgbClr val="313F47"/>
                </a:solidFill>
                <a:latin typeface="Open Sauce Italics"/>
              </a:rPr>
              <a:t>Source: Joana Setzer, Harj Narulla, Catherine Higham and Emily Bradeen, Climate Litigation in Europe 6 (December 2022) (based on data from the Sabin Center and Climate Change Laws of the World databases)</a:t>
            </a:r>
          </a:p>
          <a:p>
            <a:pPr>
              <a:lnSpc>
                <a:spcPts val="2380"/>
              </a:lnSpc>
            </a:pPr>
            <a:endParaRPr lang="en-US" sz="1700">
              <a:solidFill>
                <a:srgbClr val="313F47"/>
              </a:solidFill>
              <a:latin typeface="Open Sauce Italics"/>
            </a:endParaRPr>
          </a:p>
        </p:txBody>
      </p:sp>
      <p:sp>
        <p:nvSpPr>
          <p:cNvPr id="5" name="TextBox 5"/>
          <p:cNvSpPr txBox="1"/>
          <p:nvPr/>
        </p:nvSpPr>
        <p:spPr>
          <a:xfrm>
            <a:off x="640530" y="2664705"/>
            <a:ext cx="4084445" cy="5040631"/>
          </a:xfrm>
          <a:prstGeom prst="rect">
            <a:avLst/>
          </a:prstGeom>
        </p:spPr>
        <p:txBody>
          <a:bodyPr lIns="0" tIns="0" rIns="0" bIns="0" rtlCol="0" anchor="t">
            <a:spAutoFit/>
          </a:bodyPr>
          <a:lstStyle/>
          <a:p>
            <a:pPr>
              <a:lnSpc>
                <a:spcPts val="5999"/>
              </a:lnSpc>
            </a:pPr>
            <a:r>
              <a:rPr lang="en-US" sz="3999">
                <a:solidFill>
                  <a:srgbClr val="313F47"/>
                </a:solidFill>
                <a:latin typeface="Open Sauce SemiBold Bold"/>
              </a:rPr>
              <a:t>2,300+</a:t>
            </a:r>
            <a:r>
              <a:rPr lang="en-US" sz="3999">
                <a:solidFill>
                  <a:srgbClr val="313F47"/>
                </a:solidFill>
                <a:latin typeface="Open Sauce SemiBold"/>
              </a:rPr>
              <a:t> U.S. and international climate cases </a:t>
            </a:r>
          </a:p>
          <a:p>
            <a:pPr>
              <a:lnSpc>
                <a:spcPts val="5999"/>
              </a:lnSpc>
            </a:pPr>
            <a:endParaRPr lang="en-US" sz="3999">
              <a:solidFill>
                <a:srgbClr val="313F47"/>
              </a:solidFill>
              <a:latin typeface="Open Sauce SemiBold"/>
            </a:endParaRPr>
          </a:p>
          <a:p>
            <a:pPr>
              <a:lnSpc>
                <a:spcPts val="5999"/>
              </a:lnSpc>
            </a:pPr>
            <a:r>
              <a:rPr lang="en-US" sz="3999">
                <a:solidFill>
                  <a:srgbClr val="313F47"/>
                </a:solidFill>
                <a:latin typeface="Open Sauce SemiBold"/>
              </a:rPr>
              <a:t>U.S. - 1,591</a:t>
            </a:r>
          </a:p>
          <a:p>
            <a:pPr>
              <a:lnSpc>
                <a:spcPts val="5999"/>
              </a:lnSpc>
            </a:pPr>
            <a:r>
              <a:rPr lang="en-US" sz="3999">
                <a:solidFill>
                  <a:srgbClr val="313F47"/>
                </a:solidFill>
                <a:latin typeface="Open Sauce SemiBold"/>
              </a:rPr>
              <a:t>Non U.S. - 716</a:t>
            </a:r>
          </a:p>
          <a:p>
            <a:pPr algn="l">
              <a:lnSpc>
                <a:spcPts val="4349"/>
              </a:lnSpc>
            </a:pPr>
            <a:r>
              <a:rPr lang="en-US" sz="2899">
                <a:solidFill>
                  <a:srgbClr val="4F6069"/>
                </a:solidFill>
                <a:latin typeface="Open Sauce SemiBold"/>
              </a:rPr>
              <a:t>(as of May 15, 2023)</a:t>
            </a:r>
          </a:p>
        </p:txBody>
      </p:sp>
      <p:sp>
        <p:nvSpPr>
          <p:cNvPr id="6" name="TextBox 6"/>
          <p:cNvSpPr txBox="1"/>
          <p:nvPr/>
        </p:nvSpPr>
        <p:spPr>
          <a:xfrm>
            <a:off x="13695840" y="2906470"/>
            <a:ext cx="4223534" cy="1026795"/>
          </a:xfrm>
          <a:prstGeom prst="rect">
            <a:avLst/>
          </a:prstGeom>
        </p:spPr>
        <p:txBody>
          <a:bodyPr lIns="0" tIns="0" rIns="0" bIns="0" rtlCol="0" anchor="t">
            <a:spAutoFit/>
          </a:bodyPr>
          <a:lstStyle/>
          <a:p>
            <a:pPr algn="l">
              <a:lnSpc>
                <a:spcPts val="4199"/>
              </a:lnSpc>
            </a:pPr>
            <a:r>
              <a:rPr lang="en-US" sz="2799">
                <a:solidFill>
                  <a:srgbClr val="313F47"/>
                </a:solidFill>
                <a:latin typeface="Open Sauce SemiBold"/>
              </a:rPr>
              <a:t>*Chart current through September 2022</a:t>
            </a:r>
          </a:p>
        </p:txBody>
      </p:sp>
      <p:grpSp>
        <p:nvGrpSpPr>
          <p:cNvPr id="7" name="Group 7"/>
          <p:cNvGrpSpPr/>
          <p:nvPr/>
        </p:nvGrpSpPr>
        <p:grpSpPr>
          <a:xfrm>
            <a:off x="487480" y="580678"/>
            <a:ext cx="13573242" cy="448022"/>
            <a:chOff x="0" y="0"/>
            <a:chExt cx="18097656" cy="597362"/>
          </a:xfrm>
        </p:grpSpPr>
        <p:sp>
          <p:nvSpPr>
            <p:cNvPr id="8" name="TextBox 8"/>
            <p:cNvSpPr txBox="1"/>
            <p:nvPr/>
          </p:nvSpPr>
          <p:spPr>
            <a:xfrm>
              <a:off x="925900" y="-141586"/>
              <a:ext cx="17171756" cy="690034"/>
            </a:xfrm>
            <a:prstGeom prst="rect">
              <a:avLst/>
            </a:prstGeom>
          </p:spPr>
          <p:txBody>
            <a:bodyPr lIns="0" tIns="0" rIns="0" bIns="0" rtlCol="0" anchor="t">
              <a:spAutoFit/>
            </a:bodyPr>
            <a:lstStyle/>
            <a:p>
              <a:pPr algn="l">
                <a:lnSpc>
                  <a:spcPts val="4999"/>
                </a:lnSpc>
              </a:pPr>
              <a:r>
                <a:rPr lang="en-US" sz="2499">
                  <a:solidFill>
                    <a:srgbClr val="111F26">
                      <a:alpha val="29804"/>
                    </a:srgbClr>
                  </a:solidFill>
                  <a:latin typeface="Open Sauce SemiBold"/>
                </a:rPr>
                <a:t>SCOPE AND TRENDS</a:t>
              </a:r>
            </a:p>
          </p:txBody>
        </p:sp>
        <p:grpSp>
          <p:nvGrpSpPr>
            <p:cNvPr id="9" name="Group 9"/>
            <p:cNvGrpSpPr/>
            <p:nvPr/>
          </p:nvGrpSpPr>
          <p:grpSpPr>
            <a:xfrm>
              <a:off x="68613" y="0"/>
              <a:ext cx="589723" cy="597362"/>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D3940">
                  <a:alpha val="44706"/>
                </a:srgbClr>
              </a:solidFill>
            </p:spPr>
          </p:sp>
        </p:grpSp>
        <p:sp>
          <p:nvSpPr>
            <p:cNvPr id="11" name="TextBox 11"/>
            <p:cNvSpPr txBox="1"/>
            <p:nvPr/>
          </p:nvSpPr>
          <p:spPr>
            <a:xfrm>
              <a:off x="0" y="-50569"/>
              <a:ext cx="726948" cy="599017"/>
            </a:xfrm>
            <a:prstGeom prst="rect">
              <a:avLst/>
            </a:prstGeom>
          </p:spPr>
          <p:txBody>
            <a:bodyPr lIns="0" tIns="0" rIns="0" bIns="0" rtlCol="0" anchor="t">
              <a:spAutoFit/>
            </a:bodyPr>
            <a:lstStyle/>
            <a:p>
              <a:pPr algn="ctr">
                <a:lnSpc>
                  <a:spcPts val="3924"/>
                </a:lnSpc>
              </a:pPr>
              <a:r>
                <a:rPr lang="en-US" sz="2499">
                  <a:solidFill>
                    <a:srgbClr val="FFFFFF">
                      <a:alpha val="29804"/>
                    </a:srgbClr>
                  </a:solidFill>
                  <a:latin typeface="Open Sauce SemiBold Bold"/>
                </a:rPr>
                <a:t>2</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6E1D1"/>
        </a:solidFill>
        <a:effectLst/>
      </p:bgPr>
    </p:bg>
    <p:spTree>
      <p:nvGrpSpPr>
        <p:cNvPr id="1" name=""/>
        <p:cNvGrpSpPr/>
        <p:nvPr/>
      </p:nvGrpSpPr>
      <p:grpSpPr>
        <a:xfrm>
          <a:off x="0" y="0"/>
          <a:ext cx="0" cy="0"/>
          <a:chOff x="0" y="0"/>
          <a:chExt cx="0" cy="0"/>
        </a:xfrm>
      </p:grpSpPr>
      <p:sp>
        <p:nvSpPr>
          <p:cNvPr id="2" name="TextBox 2"/>
          <p:cNvSpPr txBox="1"/>
          <p:nvPr/>
        </p:nvSpPr>
        <p:spPr>
          <a:xfrm>
            <a:off x="1028700" y="1386433"/>
            <a:ext cx="16618770" cy="1085850"/>
          </a:xfrm>
          <a:prstGeom prst="rect">
            <a:avLst/>
          </a:prstGeom>
        </p:spPr>
        <p:txBody>
          <a:bodyPr lIns="0" tIns="0" rIns="0" bIns="0" rtlCol="0" anchor="t">
            <a:spAutoFit/>
          </a:bodyPr>
          <a:lstStyle/>
          <a:p>
            <a:pPr marL="0" lvl="0" indent="0">
              <a:lnSpc>
                <a:spcPts val="8640"/>
              </a:lnSpc>
              <a:spcBef>
                <a:spcPct val="0"/>
              </a:spcBef>
            </a:pPr>
            <a:r>
              <a:rPr lang="en-US" sz="7200">
                <a:solidFill>
                  <a:srgbClr val="313F47"/>
                </a:solidFill>
                <a:latin typeface="Open Sauce SemiBold Bold"/>
              </a:rPr>
              <a:t>U.S. CLIMATE LITIGATION TRENDS* </a:t>
            </a:r>
          </a:p>
        </p:txBody>
      </p:sp>
      <p:sp>
        <p:nvSpPr>
          <p:cNvPr id="3" name="TextBox 3"/>
          <p:cNvSpPr txBox="1"/>
          <p:nvPr/>
        </p:nvSpPr>
        <p:spPr>
          <a:xfrm>
            <a:off x="487480" y="4683469"/>
            <a:ext cx="4584698" cy="2977786"/>
          </a:xfrm>
          <a:prstGeom prst="rect">
            <a:avLst/>
          </a:prstGeom>
        </p:spPr>
        <p:txBody>
          <a:bodyPr lIns="0" tIns="0" rIns="0" bIns="0" rtlCol="0" anchor="t">
            <a:spAutoFit/>
          </a:bodyPr>
          <a:lstStyle/>
          <a:p>
            <a:pPr>
              <a:lnSpc>
                <a:spcPts val="5970"/>
              </a:lnSpc>
            </a:pPr>
            <a:r>
              <a:rPr lang="en-US" sz="4264">
                <a:solidFill>
                  <a:srgbClr val="313F47"/>
                </a:solidFill>
                <a:latin typeface="Open Sauce Italics"/>
              </a:rPr>
              <a:t>*The majority of climate cases are filed in federal court</a:t>
            </a:r>
          </a:p>
        </p:txBody>
      </p:sp>
      <p:grpSp>
        <p:nvGrpSpPr>
          <p:cNvPr id="4" name="Group 4"/>
          <p:cNvGrpSpPr/>
          <p:nvPr/>
        </p:nvGrpSpPr>
        <p:grpSpPr>
          <a:xfrm>
            <a:off x="5324526" y="3055578"/>
            <a:ext cx="11934774" cy="6309767"/>
            <a:chOff x="0" y="0"/>
            <a:chExt cx="15913033" cy="8413022"/>
          </a:xfrm>
        </p:grpSpPr>
        <p:grpSp>
          <p:nvGrpSpPr>
            <p:cNvPr id="5" name="Group 5"/>
            <p:cNvGrpSpPr/>
            <p:nvPr/>
          </p:nvGrpSpPr>
          <p:grpSpPr>
            <a:xfrm>
              <a:off x="8660813" y="0"/>
              <a:ext cx="7252219" cy="8410166"/>
              <a:chOff x="0" y="0"/>
              <a:chExt cx="1432537" cy="1661267"/>
            </a:xfrm>
          </p:grpSpPr>
          <p:sp>
            <p:nvSpPr>
              <p:cNvPr id="6" name="Freeform 6"/>
              <p:cNvSpPr/>
              <p:nvPr/>
            </p:nvSpPr>
            <p:spPr>
              <a:xfrm>
                <a:off x="0" y="0"/>
                <a:ext cx="1432537" cy="1661267"/>
              </a:xfrm>
              <a:custGeom>
                <a:avLst/>
                <a:gdLst/>
                <a:ahLst/>
                <a:cxnLst/>
                <a:rect l="l" t="t" r="r" b="b"/>
                <a:pathLst>
                  <a:path w="1432537" h="1661267">
                    <a:moveTo>
                      <a:pt x="0" y="0"/>
                    </a:moveTo>
                    <a:lnTo>
                      <a:pt x="1432537" y="0"/>
                    </a:lnTo>
                    <a:lnTo>
                      <a:pt x="1432537" y="1661267"/>
                    </a:lnTo>
                    <a:lnTo>
                      <a:pt x="0" y="1661267"/>
                    </a:lnTo>
                    <a:close/>
                  </a:path>
                </a:pathLst>
              </a:custGeom>
              <a:solidFill>
                <a:srgbClr val="4F6069">
                  <a:alpha val="89804"/>
                </a:srgbClr>
              </a:solidFill>
              <a:ln w="142875">
                <a:solidFill>
                  <a:srgbClr val="2D3940">
                    <a:alpha val="89804"/>
                  </a:srgbClr>
                </a:solidFill>
              </a:ln>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239"/>
                  </a:lnSpc>
                </a:pPr>
                <a:endParaRPr/>
              </a:p>
            </p:txBody>
          </p:sp>
        </p:grpSp>
        <p:grpSp>
          <p:nvGrpSpPr>
            <p:cNvPr id="8" name="Group 8"/>
            <p:cNvGrpSpPr/>
            <p:nvPr/>
          </p:nvGrpSpPr>
          <p:grpSpPr>
            <a:xfrm>
              <a:off x="8660813" y="2856"/>
              <a:ext cx="7252219" cy="2084296"/>
              <a:chOff x="0" y="0"/>
              <a:chExt cx="1432537" cy="411713"/>
            </a:xfrm>
          </p:grpSpPr>
          <p:sp>
            <p:nvSpPr>
              <p:cNvPr id="9" name="Freeform 9"/>
              <p:cNvSpPr/>
              <p:nvPr/>
            </p:nvSpPr>
            <p:spPr>
              <a:xfrm>
                <a:off x="0" y="0"/>
                <a:ext cx="1432537" cy="411713"/>
              </a:xfrm>
              <a:custGeom>
                <a:avLst/>
                <a:gdLst/>
                <a:ahLst/>
                <a:cxnLst/>
                <a:rect l="l" t="t" r="r" b="b"/>
                <a:pathLst>
                  <a:path w="1432537" h="411713">
                    <a:moveTo>
                      <a:pt x="0" y="0"/>
                    </a:moveTo>
                    <a:lnTo>
                      <a:pt x="1432537" y="0"/>
                    </a:lnTo>
                    <a:lnTo>
                      <a:pt x="1432537" y="411713"/>
                    </a:lnTo>
                    <a:lnTo>
                      <a:pt x="0" y="411713"/>
                    </a:lnTo>
                    <a:close/>
                  </a:path>
                </a:pathLst>
              </a:custGeom>
              <a:solidFill>
                <a:srgbClr val="2D3940"/>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239"/>
                  </a:lnSpc>
                </a:pPr>
                <a:endParaRPr/>
              </a:p>
            </p:txBody>
          </p:sp>
        </p:grpSp>
        <p:sp>
          <p:nvSpPr>
            <p:cNvPr id="11" name="TextBox 11"/>
            <p:cNvSpPr txBox="1"/>
            <p:nvPr/>
          </p:nvSpPr>
          <p:spPr>
            <a:xfrm>
              <a:off x="9339333" y="394031"/>
              <a:ext cx="5895179" cy="3395346"/>
            </a:xfrm>
            <a:prstGeom prst="rect">
              <a:avLst/>
            </a:prstGeom>
          </p:spPr>
          <p:txBody>
            <a:bodyPr lIns="0" tIns="0" rIns="0" bIns="0" rtlCol="0" anchor="t">
              <a:spAutoFit/>
            </a:bodyPr>
            <a:lstStyle/>
            <a:p>
              <a:pPr algn="ctr">
                <a:lnSpc>
                  <a:spcPts val="6159"/>
                </a:lnSpc>
                <a:spcBef>
                  <a:spcPct val="0"/>
                </a:spcBef>
              </a:pPr>
              <a:r>
                <a:rPr lang="en-US" sz="4399" spc="87">
                  <a:solidFill>
                    <a:srgbClr val="FFF9F3"/>
                  </a:solidFill>
                  <a:latin typeface="Open Sauce SemiBold Bold"/>
                </a:rPr>
                <a:t>STATE CASES</a:t>
              </a:r>
            </a:p>
            <a:p>
              <a:pPr>
                <a:lnSpc>
                  <a:spcPts val="4759"/>
                </a:lnSpc>
                <a:spcBef>
                  <a:spcPct val="0"/>
                </a:spcBef>
              </a:pPr>
              <a:endParaRPr lang="en-US" sz="4399" spc="87">
                <a:solidFill>
                  <a:srgbClr val="FFF9F3"/>
                </a:solidFill>
                <a:latin typeface="Open Sauce SemiBold Bold"/>
              </a:endParaRPr>
            </a:p>
            <a:p>
              <a:pPr>
                <a:lnSpc>
                  <a:spcPts val="4759"/>
                </a:lnSpc>
                <a:spcBef>
                  <a:spcPct val="0"/>
                </a:spcBef>
              </a:pPr>
              <a:endParaRPr lang="en-US" sz="4399" spc="87">
                <a:solidFill>
                  <a:srgbClr val="FFF9F3"/>
                </a:solidFill>
                <a:latin typeface="Open Sauce SemiBold Bold"/>
              </a:endParaRPr>
            </a:p>
            <a:p>
              <a:pPr algn="ctr">
                <a:lnSpc>
                  <a:spcPts val="4759"/>
                </a:lnSpc>
                <a:spcBef>
                  <a:spcPct val="0"/>
                </a:spcBef>
              </a:pPr>
              <a:endParaRPr lang="en-US" sz="4399" spc="87">
                <a:solidFill>
                  <a:srgbClr val="FFF9F3"/>
                </a:solidFill>
                <a:latin typeface="Open Sauce SemiBold Bold"/>
              </a:endParaRPr>
            </a:p>
          </p:txBody>
        </p:sp>
        <p:grpSp>
          <p:nvGrpSpPr>
            <p:cNvPr id="12" name="Group 12"/>
            <p:cNvGrpSpPr/>
            <p:nvPr/>
          </p:nvGrpSpPr>
          <p:grpSpPr>
            <a:xfrm>
              <a:off x="0" y="2856"/>
              <a:ext cx="7252219" cy="8410166"/>
              <a:chOff x="0" y="0"/>
              <a:chExt cx="1432537" cy="1661267"/>
            </a:xfrm>
          </p:grpSpPr>
          <p:sp>
            <p:nvSpPr>
              <p:cNvPr id="13" name="Freeform 13"/>
              <p:cNvSpPr/>
              <p:nvPr/>
            </p:nvSpPr>
            <p:spPr>
              <a:xfrm>
                <a:off x="0" y="0"/>
                <a:ext cx="1432537" cy="1661267"/>
              </a:xfrm>
              <a:custGeom>
                <a:avLst/>
                <a:gdLst/>
                <a:ahLst/>
                <a:cxnLst/>
                <a:rect l="l" t="t" r="r" b="b"/>
                <a:pathLst>
                  <a:path w="1432537" h="1661267">
                    <a:moveTo>
                      <a:pt x="0" y="0"/>
                    </a:moveTo>
                    <a:lnTo>
                      <a:pt x="1432537" y="0"/>
                    </a:lnTo>
                    <a:lnTo>
                      <a:pt x="1432537" y="1661267"/>
                    </a:lnTo>
                    <a:lnTo>
                      <a:pt x="0" y="1661267"/>
                    </a:lnTo>
                    <a:close/>
                  </a:path>
                </a:pathLst>
              </a:custGeom>
              <a:solidFill>
                <a:srgbClr val="8D9B5D">
                  <a:alpha val="89804"/>
                </a:srgbClr>
              </a:solidFill>
              <a:ln w="142875">
                <a:solidFill>
                  <a:srgbClr val="3B441D">
                    <a:alpha val="89804"/>
                  </a:srgbClr>
                </a:solidFill>
              </a:ln>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239"/>
                  </a:lnSpc>
                </a:pPr>
                <a:endParaRPr/>
              </a:p>
            </p:txBody>
          </p:sp>
        </p:grpSp>
        <p:grpSp>
          <p:nvGrpSpPr>
            <p:cNvPr id="15" name="Group 15"/>
            <p:cNvGrpSpPr/>
            <p:nvPr/>
          </p:nvGrpSpPr>
          <p:grpSpPr>
            <a:xfrm>
              <a:off x="0" y="2856"/>
              <a:ext cx="7252219" cy="2084296"/>
              <a:chOff x="0" y="0"/>
              <a:chExt cx="1432537" cy="411713"/>
            </a:xfrm>
          </p:grpSpPr>
          <p:sp>
            <p:nvSpPr>
              <p:cNvPr id="16" name="Freeform 16"/>
              <p:cNvSpPr/>
              <p:nvPr/>
            </p:nvSpPr>
            <p:spPr>
              <a:xfrm>
                <a:off x="0" y="0"/>
                <a:ext cx="1432537" cy="411713"/>
              </a:xfrm>
              <a:custGeom>
                <a:avLst/>
                <a:gdLst/>
                <a:ahLst/>
                <a:cxnLst/>
                <a:rect l="l" t="t" r="r" b="b"/>
                <a:pathLst>
                  <a:path w="1432537" h="411713">
                    <a:moveTo>
                      <a:pt x="0" y="0"/>
                    </a:moveTo>
                    <a:lnTo>
                      <a:pt x="1432537" y="0"/>
                    </a:lnTo>
                    <a:lnTo>
                      <a:pt x="1432537" y="411713"/>
                    </a:lnTo>
                    <a:lnTo>
                      <a:pt x="0" y="411713"/>
                    </a:lnTo>
                    <a:close/>
                  </a:path>
                </a:pathLst>
              </a:custGeom>
              <a:solidFill>
                <a:srgbClr val="3B441D"/>
              </a:solidFill>
            </p:spPr>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239"/>
                  </a:lnSpc>
                </a:pPr>
                <a:endParaRPr/>
              </a:p>
            </p:txBody>
          </p:sp>
        </p:grpSp>
        <p:sp>
          <p:nvSpPr>
            <p:cNvPr id="18" name="TextBox 18"/>
            <p:cNvSpPr txBox="1"/>
            <p:nvPr/>
          </p:nvSpPr>
          <p:spPr>
            <a:xfrm>
              <a:off x="379461" y="394031"/>
              <a:ext cx="6583354" cy="5572125"/>
            </a:xfrm>
            <a:prstGeom prst="rect">
              <a:avLst/>
            </a:prstGeom>
          </p:spPr>
          <p:txBody>
            <a:bodyPr lIns="0" tIns="0" rIns="0" bIns="0" rtlCol="0" anchor="t">
              <a:spAutoFit/>
            </a:bodyPr>
            <a:lstStyle/>
            <a:p>
              <a:pPr algn="ctr">
                <a:lnSpc>
                  <a:spcPts val="6159"/>
                </a:lnSpc>
              </a:pPr>
              <a:r>
                <a:rPr lang="en-US" sz="4399">
                  <a:solidFill>
                    <a:srgbClr val="FFF9F3"/>
                  </a:solidFill>
                  <a:latin typeface="Open Sauce SemiBold Bold"/>
                </a:rPr>
                <a:t>FEDERAL CASES</a:t>
              </a:r>
            </a:p>
            <a:p>
              <a:pPr algn="ctr">
                <a:lnSpc>
                  <a:spcPts val="4340"/>
                </a:lnSpc>
              </a:pPr>
              <a:endParaRPr lang="en-US" sz="4399">
                <a:solidFill>
                  <a:srgbClr val="FFF9F3"/>
                </a:solidFill>
                <a:latin typeface="Open Sauce SemiBold Bold"/>
              </a:endParaRPr>
            </a:p>
            <a:p>
              <a:pPr algn="ctr">
                <a:lnSpc>
                  <a:spcPts val="4760"/>
                </a:lnSpc>
              </a:pPr>
              <a:endParaRPr lang="en-US" sz="4399">
                <a:solidFill>
                  <a:srgbClr val="FFF9F3"/>
                </a:solidFill>
                <a:latin typeface="Open Sauce SemiBold Bold"/>
              </a:endParaRPr>
            </a:p>
            <a:p>
              <a:pPr algn="ctr">
                <a:lnSpc>
                  <a:spcPts val="5179"/>
                </a:lnSpc>
              </a:pPr>
              <a:endParaRPr lang="en-US" sz="4399">
                <a:solidFill>
                  <a:srgbClr val="FFF9F3"/>
                </a:solidFill>
                <a:latin typeface="Open Sauce SemiBold Bold"/>
              </a:endParaRPr>
            </a:p>
            <a:p>
              <a:pPr>
                <a:lnSpc>
                  <a:spcPts val="4340"/>
                </a:lnSpc>
              </a:pPr>
              <a:endParaRPr lang="en-US" sz="4399">
                <a:solidFill>
                  <a:srgbClr val="FFF9F3"/>
                </a:solidFill>
                <a:latin typeface="Open Sauce SemiBold Bold"/>
              </a:endParaRPr>
            </a:p>
            <a:p>
              <a:pPr>
                <a:lnSpc>
                  <a:spcPts val="4340"/>
                </a:lnSpc>
              </a:pPr>
              <a:endParaRPr lang="en-US" sz="4399">
                <a:solidFill>
                  <a:srgbClr val="FFF9F3"/>
                </a:solidFill>
                <a:latin typeface="Open Sauce SemiBold Bold"/>
              </a:endParaRPr>
            </a:p>
            <a:p>
              <a:pPr>
                <a:lnSpc>
                  <a:spcPts val="4340"/>
                </a:lnSpc>
              </a:pPr>
              <a:endParaRPr lang="en-US" sz="4399">
                <a:solidFill>
                  <a:srgbClr val="FFF9F3"/>
                </a:solidFill>
                <a:latin typeface="Open Sauce SemiBold Bold"/>
              </a:endParaRPr>
            </a:p>
          </p:txBody>
        </p:sp>
        <p:sp>
          <p:nvSpPr>
            <p:cNvPr id="19" name="TextBox 19"/>
            <p:cNvSpPr txBox="1"/>
            <p:nvPr/>
          </p:nvSpPr>
          <p:spPr>
            <a:xfrm>
              <a:off x="9000073" y="2461380"/>
              <a:ext cx="6573699" cy="3456094"/>
            </a:xfrm>
            <a:prstGeom prst="rect">
              <a:avLst/>
            </a:prstGeom>
          </p:spPr>
          <p:txBody>
            <a:bodyPr lIns="0" tIns="0" rIns="0" bIns="0" rtlCol="0" anchor="t">
              <a:spAutoFit/>
            </a:bodyPr>
            <a:lstStyle/>
            <a:p>
              <a:pPr>
                <a:lnSpc>
                  <a:spcPts val="5179"/>
                </a:lnSpc>
              </a:pPr>
              <a:r>
                <a:rPr lang="en-US" sz="3699">
                  <a:solidFill>
                    <a:srgbClr val="FFFFFF"/>
                  </a:solidFill>
                  <a:latin typeface="Open Sauce SemiBold"/>
                </a:rPr>
                <a:t>many involve state impact assessment laws and utility regulation</a:t>
              </a:r>
            </a:p>
          </p:txBody>
        </p:sp>
        <p:sp>
          <p:nvSpPr>
            <p:cNvPr id="20" name="TextBox 20"/>
            <p:cNvSpPr txBox="1"/>
            <p:nvPr/>
          </p:nvSpPr>
          <p:spPr>
            <a:xfrm>
              <a:off x="334433" y="2470905"/>
              <a:ext cx="6583354" cy="4752128"/>
            </a:xfrm>
            <a:prstGeom prst="rect">
              <a:avLst/>
            </a:prstGeom>
          </p:spPr>
          <p:txBody>
            <a:bodyPr lIns="0" tIns="0" rIns="0" bIns="0" rtlCol="0" anchor="t">
              <a:spAutoFit/>
            </a:bodyPr>
            <a:lstStyle/>
            <a:p>
              <a:pPr marL="0" lvl="0" indent="0">
                <a:lnSpc>
                  <a:spcPts val="4759"/>
                </a:lnSpc>
                <a:spcBef>
                  <a:spcPct val="0"/>
                </a:spcBef>
              </a:pPr>
              <a:r>
                <a:rPr lang="en-US" sz="3399" u="none">
                  <a:solidFill>
                    <a:srgbClr val="FFFFFF"/>
                  </a:solidFill>
                  <a:latin typeface="Open Sauce SemiBold"/>
                </a:rPr>
                <a:t>most involve federal statutes like the  National Environmental Policy Act (NEPA) and Endangered Species Act (ESA)</a:t>
              </a:r>
            </a:p>
          </p:txBody>
        </p:sp>
      </p:grpSp>
      <p:grpSp>
        <p:nvGrpSpPr>
          <p:cNvPr id="21" name="Group 21"/>
          <p:cNvGrpSpPr/>
          <p:nvPr/>
        </p:nvGrpSpPr>
        <p:grpSpPr>
          <a:xfrm>
            <a:off x="487480" y="580678"/>
            <a:ext cx="13573242" cy="448022"/>
            <a:chOff x="0" y="0"/>
            <a:chExt cx="18097656" cy="597362"/>
          </a:xfrm>
        </p:grpSpPr>
        <p:sp>
          <p:nvSpPr>
            <p:cNvPr id="22" name="TextBox 22"/>
            <p:cNvSpPr txBox="1"/>
            <p:nvPr/>
          </p:nvSpPr>
          <p:spPr>
            <a:xfrm>
              <a:off x="925900" y="-141586"/>
              <a:ext cx="17171756" cy="690034"/>
            </a:xfrm>
            <a:prstGeom prst="rect">
              <a:avLst/>
            </a:prstGeom>
          </p:spPr>
          <p:txBody>
            <a:bodyPr lIns="0" tIns="0" rIns="0" bIns="0" rtlCol="0" anchor="t">
              <a:spAutoFit/>
            </a:bodyPr>
            <a:lstStyle/>
            <a:p>
              <a:pPr algn="l">
                <a:lnSpc>
                  <a:spcPts val="4999"/>
                </a:lnSpc>
              </a:pPr>
              <a:r>
                <a:rPr lang="en-US" sz="2499">
                  <a:solidFill>
                    <a:srgbClr val="111F26">
                      <a:alpha val="29804"/>
                    </a:srgbClr>
                  </a:solidFill>
                  <a:latin typeface="Open Sauce SemiBold"/>
                </a:rPr>
                <a:t>SCOPE AND TRENDS</a:t>
              </a:r>
            </a:p>
          </p:txBody>
        </p:sp>
        <p:grpSp>
          <p:nvGrpSpPr>
            <p:cNvPr id="23" name="Group 23"/>
            <p:cNvGrpSpPr/>
            <p:nvPr/>
          </p:nvGrpSpPr>
          <p:grpSpPr>
            <a:xfrm>
              <a:off x="68613" y="0"/>
              <a:ext cx="589723" cy="597362"/>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D3940">
                  <a:alpha val="44706"/>
                </a:srgbClr>
              </a:solidFill>
            </p:spPr>
          </p:sp>
        </p:grpSp>
        <p:sp>
          <p:nvSpPr>
            <p:cNvPr id="25" name="TextBox 25"/>
            <p:cNvSpPr txBox="1"/>
            <p:nvPr/>
          </p:nvSpPr>
          <p:spPr>
            <a:xfrm>
              <a:off x="0" y="-50569"/>
              <a:ext cx="726948" cy="599017"/>
            </a:xfrm>
            <a:prstGeom prst="rect">
              <a:avLst/>
            </a:prstGeom>
          </p:spPr>
          <p:txBody>
            <a:bodyPr lIns="0" tIns="0" rIns="0" bIns="0" rtlCol="0" anchor="t">
              <a:spAutoFit/>
            </a:bodyPr>
            <a:lstStyle/>
            <a:p>
              <a:pPr algn="ctr">
                <a:lnSpc>
                  <a:spcPts val="3924"/>
                </a:lnSpc>
              </a:pPr>
              <a:r>
                <a:rPr lang="en-US" sz="2499">
                  <a:solidFill>
                    <a:srgbClr val="FFFFFF">
                      <a:alpha val="29804"/>
                    </a:srgbClr>
                  </a:solidFill>
                  <a:latin typeface="Open Sauce SemiBold Bold"/>
                </a:rPr>
                <a:t>2</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6E1D1"/>
        </a:solidFill>
        <a:effectLst/>
      </p:bgPr>
    </p:bg>
    <p:spTree>
      <p:nvGrpSpPr>
        <p:cNvPr id="1" name=""/>
        <p:cNvGrpSpPr/>
        <p:nvPr/>
      </p:nvGrpSpPr>
      <p:grpSpPr>
        <a:xfrm>
          <a:off x="0" y="0"/>
          <a:ext cx="0" cy="0"/>
          <a:chOff x="0" y="0"/>
          <a:chExt cx="0" cy="0"/>
        </a:xfrm>
      </p:grpSpPr>
      <p:sp>
        <p:nvSpPr>
          <p:cNvPr id="2" name="TextBox 2"/>
          <p:cNvSpPr txBox="1"/>
          <p:nvPr/>
        </p:nvSpPr>
        <p:spPr>
          <a:xfrm>
            <a:off x="1181906" y="426864"/>
            <a:ext cx="12878817" cy="565150"/>
          </a:xfrm>
          <a:prstGeom prst="rect">
            <a:avLst/>
          </a:prstGeom>
        </p:spPr>
        <p:txBody>
          <a:bodyPr lIns="0" tIns="0" rIns="0" bIns="0" rtlCol="0" anchor="t">
            <a:spAutoFit/>
          </a:bodyPr>
          <a:lstStyle/>
          <a:p>
            <a:pPr algn="l">
              <a:lnSpc>
                <a:spcPts val="4999"/>
              </a:lnSpc>
            </a:pPr>
            <a:r>
              <a:rPr lang="en-US" sz="2499">
                <a:solidFill>
                  <a:srgbClr val="111F26">
                    <a:alpha val="29804"/>
                  </a:srgbClr>
                </a:solidFill>
                <a:latin typeface="Open Sauce SemiBold"/>
              </a:rPr>
              <a:t>SCOPE AND TRENDS</a:t>
            </a:r>
          </a:p>
        </p:txBody>
      </p:sp>
      <p:pic>
        <p:nvPicPr>
          <p:cNvPr id="3" name="Picture 3"/>
          <p:cNvPicPr>
            <a:picLocks noChangeAspect="1"/>
          </p:cNvPicPr>
          <p:nvPr/>
        </p:nvPicPr>
        <p:blipFill>
          <a:blip r:embed="rId3"/>
          <a:srcRect/>
          <a:stretch>
            <a:fillRect/>
          </a:stretch>
        </p:blipFill>
        <p:spPr>
          <a:xfrm>
            <a:off x="1790833" y="0"/>
            <a:ext cx="14948297" cy="10287000"/>
          </a:xfrm>
          <a:prstGeom prst="rect">
            <a:avLst/>
          </a:prstGeom>
        </p:spPr>
      </p:pic>
      <p:sp>
        <p:nvSpPr>
          <p:cNvPr id="4" name="TextBox 4"/>
          <p:cNvSpPr txBox="1"/>
          <p:nvPr/>
        </p:nvSpPr>
        <p:spPr>
          <a:xfrm>
            <a:off x="640424" y="7219950"/>
            <a:ext cx="4597109" cy="428625"/>
          </a:xfrm>
          <a:prstGeom prst="rect">
            <a:avLst/>
          </a:prstGeom>
        </p:spPr>
        <p:txBody>
          <a:bodyPr lIns="0" tIns="0" rIns="0" bIns="0" rtlCol="0" anchor="t">
            <a:spAutoFit/>
          </a:bodyPr>
          <a:lstStyle/>
          <a:p>
            <a:pPr marL="0" lvl="0" indent="0" algn="ctr">
              <a:lnSpc>
                <a:spcPts val="3359"/>
              </a:lnSpc>
              <a:spcBef>
                <a:spcPct val="0"/>
              </a:spcBef>
            </a:pPr>
            <a:r>
              <a:rPr lang="en-US" sz="2799" u="none">
                <a:solidFill>
                  <a:srgbClr val="263036"/>
                </a:solidFill>
                <a:latin typeface="Open Sauce Bold"/>
              </a:rPr>
              <a:t>State "Little NEPA", 258</a:t>
            </a:r>
          </a:p>
        </p:txBody>
      </p:sp>
      <p:sp>
        <p:nvSpPr>
          <p:cNvPr id="5" name="TextBox 5"/>
          <p:cNvSpPr txBox="1"/>
          <p:nvPr/>
        </p:nvSpPr>
        <p:spPr>
          <a:xfrm>
            <a:off x="0" y="5114929"/>
            <a:ext cx="4330863" cy="847725"/>
          </a:xfrm>
          <a:prstGeom prst="rect">
            <a:avLst/>
          </a:prstGeom>
        </p:spPr>
        <p:txBody>
          <a:bodyPr lIns="0" tIns="0" rIns="0" bIns="0" rtlCol="0" anchor="t">
            <a:spAutoFit/>
          </a:bodyPr>
          <a:lstStyle/>
          <a:p>
            <a:pPr marL="0" lvl="0" indent="0" algn="ctr">
              <a:lnSpc>
                <a:spcPts val="3359"/>
              </a:lnSpc>
              <a:spcBef>
                <a:spcPct val="0"/>
              </a:spcBef>
            </a:pPr>
            <a:r>
              <a:rPr lang="en-US" sz="2799" u="none">
                <a:solidFill>
                  <a:srgbClr val="263036"/>
                </a:solidFill>
                <a:latin typeface="Open Sauce Bold"/>
              </a:rPr>
              <a:t>State Utility Regulation, 54</a:t>
            </a:r>
          </a:p>
        </p:txBody>
      </p:sp>
      <p:sp>
        <p:nvSpPr>
          <p:cNvPr id="6" name="TextBox 6"/>
          <p:cNvSpPr txBox="1"/>
          <p:nvPr/>
        </p:nvSpPr>
        <p:spPr>
          <a:xfrm>
            <a:off x="873639" y="2906351"/>
            <a:ext cx="4234006" cy="838200"/>
          </a:xfrm>
          <a:prstGeom prst="rect">
            <a:avLst/>
          </a:prstGeom>
        </p:spPr>
        <p:txBody>
          <a:bodyPr lIns="0" tIns="0" rIns="0" bIns="0" rtlCol="0" anchor="t">
            <a:spAutoFit/>
          </a:bodyPr>
          <a:lstStyle/>
          <a:p>
            <a:pPr algn="ctr">
              <a:lnSpc>
                <a:spcPts val="3360"/>
              </a:lnSpc>
            </a:pPr>
            <a:r>
              <a:rPr lang="en-US" sz="2800">
                <a:solidFill>
                  <a:srgbClr val="263036"/>
                </a:solidFill>
                <a:latin typeface="Open Sauce Bold"/>
              </a:rPr>
              <a:t>Other State Law Case Categories, 203</a:t>
            </a:r>
          </a:p>
        </p:txBody>
      </p:sp>
      <p:sp>
        <p:nvSpPr>
          <p:cNvPr id="7" name="TextBox 7"/>
          <p:cNvSpPr txBox="1"/>
          <p:nvPr/>
        </p:nvSpPr>
        <p:spPr>
          <a:xfrm>
            <a:off x="13545598" y="3956534"/>
            <a:ext cx="3446700" cy="323850"/>
          </a:xfrm>
          <a:prstGeom prst="rect">
            <a:avLst/>
          </a:prstGeom>
        </p:spPr>
        <p:txBody>
          <a:bodyPr lIns="0" tIns="0" rIns="0" bIns="0" rtlCol="0" anchor="t">
            <a:spAutoFit/>
          </a:bodyPr>
          <a:lstStyle/>
          <a:p>
            <a:pPr algn="ctr">
              <a:lnSpc>
                <a:spcPts val="2520"/>
              </a:lnSpc>
            </a:pPr>
            <a:r>
              <a:rPr lang="en-US" sz="2100">
                <a:solidFill>
                  <a:srgbClr val="263036"/>
                </a:solidFill>
                <a:latin typeface="Open Sauce Bold"/>
              </a:rPr>
              <a:t>Clean Water Act, 64</a:t>
            </a:r>
          </a:p>
        </p:txBody>
      </p:sp>
      <p:sp>
        <p:nvSpPr>
          <p:cNvPr id="8" name="TextBox 8"/>
          <p:cNvSpPr txBox="1"/>
          <p:nvPr/>
        </p:nvSpPr>
        <p:spPr>
          <a:xfrm>
            <a:off x="13812600" y="6240718"/>
            <a:ext cx="3446700" cy="638175"/>
          </a:xfrm>
          <a:prstGeom prst="rect">
            <a:avLst/>
          </a:prstGeom>
        </p:spPr>
        <p:txBody>
          <a:bodyPr lIns="0" tIns="0" rIns="0" bIns="0" rtlCol="0" anchor="t">
            <a:spAutoFit/>
          </a:bodyPr>
          <a:lstStyle/>
          <a:p>
            <a:pPr algn="ctr">
              <a:lnSpc>
                <a:spcPts val="2520"/>
              </a:lnSpc>
            </a:pPr>
            <a:r>
              <a:rPr lang="en-US" sz="2100">
                <a:solidFill>
                  <a:srgbClr val="263036"/>
                </a:solidFill>
                <a:latin typeface="Open Sauce Bold"/>
              </a:rPr>
              <a:t>National Environmental Policy Act, 354</a:t>
            </a:r>
          </a:p>
        </p:txBody>
      </p:sp>
      <p:sp>
        <p:nvSpPr>
          <p:cNvPr id="9" name="TextBox 9"/>
          <p:cNvSpPr txBox="1"/>
          <p:nvPr/>
        </p:nvSpPr>
        <p:spPr>
          <a:xfrm>
            <a:off x="11862727" y="8955330"/>
            <a:ext cx="3446700" cy="638175"/>
          </a:xfrm>
          <a:prstGeom prst="rect">
            <a:avLst/>
          </a:prstGeom>
        </p:spPr>
        <p:txBody>
          <a:bodyPr lIns="0" tIns="0" rIns="0" bIns="0" rtlCol="0" anchor="t">
            <a:spAutoFit/>
          </a:bodyPr>
          <a:lstStyle/>
          <a:p>
            <a:pPr algn="ctr">
              <a:lnSpc>
                <a:spcPts val="2520"/>
              </a:lnSpc>
            </a:pPr>
            <a:r>
              <a:rPr lang="en-US" sz="2100">
                <a:solidFill>
                  <a:srgbClr val="263036"/>
                </a:solidFill>
                <a:latin typeface="Open Sauce Bold"/>
              </a:rPr>
              <a:t>Freedom of Information Act, 87</a:t>
            </a:r>
          </a:p>
        </p:txBody>
      </p:sp>
      <p:sp>
        <p:nvSpPr>
          <p:cNvPr id="10" name="TextBox 10"/>
          <p:cNvSpPr txBox="1"/>
          <p:nvPr/>
        </p:nvSpPr>
        <p:spPr>
          <a:xfrm>
            <a:off x="7541631" y="9563100"/>
            <a:ext cx="3446700" cy="638175"/>
          </a:xfrm>
          <a:prstGeom prst="rect">
            <a:avLst/>
          </a:prstGeom>
        </p:spPr>
        <p:txBody>
          <a:bodyPr lIns="0" tIns="0" rIns="0" bIns="0" rtlCol="0" anchor="t">
            <a:spAutoFit/>
          </a:bodyPr>
          <a:lstStyle/>
          <a:p>
            <a:pPr algn="ctr">
              <a:lnSpc>
                <a:spcPts val="2520"/>
              </a:lnSpc>
            </a:pPr>
            <a:r>
              <a:rPr lang="en-US" sz="2100">
                <a:solidFill>
                  <a:srgbClr val="263036"/>
                </a:solidFill>
                <a:latin typeface="Open Sauce Bold"/>
              </a:rPr>
              <a:t>Other Federal Statutes, 194</a:t>
            </a:r>
          </a:p>
        </p:txBody>
      </p:sp>
      <p:sp>
        <p:nvSpPr>
          <p:cNvPr id="11" name="TextBox 11"/>
          <p:cNvSpPr txBox="1"/>
          <p:nvPr/>
        </p:nvSpPr>
        <p:spPr>
          <a:xfrm>
            <a:off x="3799410" y="8934450"/>
            <a:ext cx="3446700" cy="323850"/>
          </a:xfrm>
          <a:prstGeom prst="rect">
            <a:avLst/>
          </a:prstGeom>
        </p:spPr>
        <p:txBody>
          <a:bodyPr lIns="0" tIns="0" rIns="0" bIns="0" rtlCol="0" anchor="t">
            <a:spAutoFit/>
          </a:bodyPr>
          <a:lstStyle/>
          <a:p>
            <a:pPr algn="ctr">
              <a:lnSpc>
                <a:spcPts val="2520"/>
              </a:lnSpc>
            </a:pPr>
            <a:r>
              <a:rPr lang="en-US" sz="2100">
                <a:solidFill>
                  <a:srgbClr val="263036"/>
                </a:solidFill>
                <a:latin typeface="Open Sauce Bold"/>
              </a:rPr>
              <a:t>Constitutional, 112</a:t>
            </a:r>
          </a:p>
        </p:txBody>
      </p:sp>
      <p:sp>
        <p:nvSpPr>
          <p:cNvPr id="12" name="TextBox 12"/>
          <p:cNvSpPr txBox="1"/>
          <p:nvPr/>
        </p:nvSpPr>
        <p:spPr>
          <a:xfrm>
            <a:off x="13081509" y="1737086"/>
            <a:ext cx="3446700" cy="952500"/>
          </a:xfrm>
          <a:prstGeom prst="rect">
            <a:avLst/>
          </a:prstGeom>
        </p:spPr>
        <p:txBody>
          <a:bodyPr lIns="0" tIns="0" rIns="0" bIns="0" rtlCol="0" anchor="t">
            <a:spAutoFit/>
          </a:bodyPr>
          <a:lstStyle/>
          <a:p>
            <a:pPr algn="ctr">
              <a:lnSpc>
                <a:spcPts val="2520"/>
              </a:lnSpc>
            </a:pPr>
            <a:r>
              <a:rPr lang="en-US" sz="2100">
                <a:solidFill>
                  <a:srgbClr val="263036"/>
                </a:solidFill>
                <a:latin typeface="Open Sauce Bold"/>
              </a:rPr>
              <a:t>Endangered Species Act and Other Wildlife Protection Statutes, 196</a:t>
            </a:r>
          </a:p>
        </p:txBody>
      </p:sp>
      <p:sp>
        <p:nvSpPr>
          <p:cNvPr id="13" name="TextBox 13"/>
          <p:cNvSpPr txBox="1"/>
          <p:nvPr/>
        </p:nvSpPr>
        <p:spPr>
          <a:xfrm>
            <a:off x="7246110" y="228600"/>
            <a:ext cx="3742221" cy="638175"/>
          </a:xfrm>
          <a:prstGeom prst="rect">
            <a:avLst/>
          </a:prstGeom>
        </p:spPr>
        <p:txBody>
          <a:bodyPr lIns="0" tIns="0" rIns="0" bIns="0" rtlCol="0" anchor="t">
            <a:spAutoFit/>
          </a:bodyPr>
          <a:lstStyle/>
          <a:p>
            <a:pPr algn="ctr">
              <a:lnSpc>
                <a:spcPts val="2520"/>
              </a:lnSpc>
            </a:pPr>
            <a:r>
              <a:rPr lang="en-US" sz="2100">
                <a:solidFill>
                  <a:srgbClr val="263036"/>
                </a:solidFill>
                <a:latin typeface="Open Sauce Bold"/>
              </a:rPr>
              <a:t>Climate Change Protestors and Scientists, 57</a:t>
            </a:r>
          </a:p>
        </p:txBody>
      </p:sp>
      <p:sp>
        <p:nvSpPr>
          <p:cNvPr id="14" name="TextBox 14"/>
          <p:cNvSpPr txBox="1"/>
          <p:nvPr/>
        </p:nvSpPr>
        <p:spPr>
          <a:xfrm>
            <a:off x="10372620" y="862013"/>
            <a:ext cx="3446700" cy="323850"/>
          </a:xfrm>
          <a:prstGeom prst="rect">
            <a:avLst/>
          </a:prstGeom>
        </p:spPr>
        <p:txBody>
          <a:bodyPr lIns="0" tIns="0" rIns="0" bIns="0" rtlCol="0" anchor="t">
            <a:spAutoFit/>
          </a:bodyPr>
          <a:lstStyle/>
          <a:p>
            <a:pPr algn="ctr">
              <a:lnSpc>
                <a:spcPts val="2520"/>
              </a:lnSpc>
            </a:pPr>
            <a:r>
              <a:rPr lang="en-US" sz="2100">
                <a:solidFill>
                  <a:srgbClr val="263036"/>
                </a:solidFill>
                <a:latin typeface="Open Sauce Bold"/>
              </a:rPr>
              <a:t>Clean Air Act, 193</a:t>
            </a:r>
          </a:p>
        </p:txBody>
      </p:sp>
      <p:sp>
        <p:nvSpPr>
          <p:cNvPr id="15" name="TextBox 15"/>
          <p:cNvSpPr txBox="1"/>
          <p:nvPr/>
        </p:nvSpPr>
        <p:spPr>
          <a:xfrm>
            <a:off x="2607513" y="1737086"/>
            <a:ext cx="3446700" cy="323850"/>
          </a:xfrm>
          <a:prstGeom prst="rect">
            <a:avLst/>
          </a:prstGeom>
        </p:spPr>
        <p:txBody>
          <a:bodyPr lIns="0" tIns="0" rIns="0" bIns="0" rtlCol="0" anchor="t">
            <a:spAutoFit/>
          </a:bodyPr>
          <a:lstStyle/>
          <a:p>
            <a:pPr algn="r">
              <a:lnSpc>
                <a:spcPts val="2520"/>
              </a:lnSpc>
            </a:pPr>
            <a:r>
              <a:rPr lang="en-US" sz="2100">
                <a:solidFill>
                  <a:srgbClr val="263036"/>
                </a:solidFill>
                <a:latin typeface="Open Sauce Bold"/>
              </a:rPr>
              <a:t>Public Trust, 28</a:t>
            </a:r>
          </a:p>
        </p:txBody>
      </p:sp>
      <p:sp>
        <p:nvSpPr>
          <p:cNvPr id="16" name="TextBox 16"/>
          <p:cNvSpPr txBox="1"/>
          <p:nvPr/>
        </p:nvSpPr>
        <p:spPr>
          <a:xfrm>
            <a:off x="1547171" y="1337036"/>
            <a:ext cx="5126193" cy="323850"/>
          </a:xfrm>
          <a:prstGeom prst="rect">
            <a:avLst/>
          </a:prstGeom>
        </p:spPr>
        <p:txBody>
          <a:bodyPr lIns="0" tIns="0" rIns="0" bIns="0" rtlCol="0" anchor="t">
            <a:spAutoFit/>
          </a:bodyPr>
          <a:lstStyle/>
          <a:p>
            <a:pPr algn="ctr">
              <a:lnSpc>
                <a:spcPts val="2520"/>
              </a:lnSpc>
            </a:pPr>
            <a:r>
              <a:rPr lang="en-US" sz="2100">
                <a:solidFill>
                  <a:srgbClr val="263036"/>
                </a:solidFill>
                <a:latin typeface="Open Sauce Bold"/>
              </a:rPr>
              <a:t>Securities and Financial Regulation</a:t>
            </a:r>
          </a:p>
        </p:txBody>
      </p:sp>
      <p:sp>
        <p:nvSpPr>
          <p:cNvPr id="17" name="TextBox 17"/>
          <p:cNvSpPr txBox="1"/>
          <p:nvPr/>
        </p:nvSpPr>
        <p:spPr>
          <a:xfrm>
            <a:off x="4734602" y="936986"/>
            <a:ext cx="3446700" cy="323850"/>
          </a:xfrm>
          <a:prstGeom prst="rect">
            <a:avLst/>
          </a:prstGeom>
        </p:spPr>
        <p:txBody>
          <a:bodyPr lIns="0" tIns="0" rIns="0" bIns="0" rtlCol="0" anchor="t">
            <a:spAutoFit/>
          </a:bodyPr>
          <a:lstStyle/>
          <a:p>
            <a:pPr algn="ctr">
              <a:lnSpc>
                <a:spcPts val="2520"/>
              </a:lnSpc>
            </a:pPr>
            <a:r>
              <a:rPr lang="en-US" sz="2100">
                <a:solidFill>
                  <a:srgbClr val="263036"/>
                </a:solidFill>
                <a:latin typeface="Open Sauce Bold"/>
              </a:rPr>
              <a:t>Adaptation, 131</a:t>
            </a:r>
          </a:p>
        </p:txBody>
      </p:sp>
      <p:sp>
        <p:nvSpPr>
          <p:cNvPr id="18" name="TextBox 18"/>
          <p:cNvSpPr txBox="1"/>
          <p:nvPr/>
        </p:nvSpPr>
        <p:spPr>
          <a:xfrm>
            <a:off x="1790833" y="2051411"/>
            <a:ext cx="3446700" cy="323850"/>
          </a:xfrm>
          <a:prstGeom prst="rect">
            <a:avLst/>
          </a:prstGeom>
        </p:spPr>
        <p:txBody>
          <a:bodyPr lIns="0" tIns="0" rIns="0" bIns="0" rtlCol="0" anchor="t">
            <a:spAutoFit/>
          </a:bodyPr>
          <a:lstStyle/>
          <a:p>
            <a:pPr algn="r">
              <a:lnSpc>
                <a:spcPts val="2520"/>
              </a:lnSpc>
            </a:pPr>
            <a:r>
              <a:rPr lang="en-US" sz="2100">
                <a:solidFill>
                  <a:srgbClr val="263036"/>
                </a:solidFill>
                <a:latin typeface="Open Sauce Bold"/>
              </a:rPr>
              <a:t>Common Law Claims, 32</a:t>
            </a:r>
          </a:p>
        </p:txBody>
      </p:sp>
      <p:sp>
        <p:nvSpPr>
          <p:cNvPr id="19" name="AutoShape 19"/>
          <p:cNvSpPr/>
          <p:nvPr/>
        </p:nvSpPr>
        <p:spPr>
          <a:xfrm flipH="1">
            <a:off x="13352833" y="4123222"/>
            <a:ext cx="466488" cy="0"/>
          </a:xfrm>
          <a:prstGeom prst="line">
            <a:avLst/>
          </a:prstGeom>
          <a:ln w="38100" cap="flat">
            <a:solidFill>
              <a:srgbClr val="263036"/>
            </a:solidFill>
            <a:prstDash val="solid"/>
            <a:headEnd type="none" w="sm" len="sm"/>
            <a:tailEnd type="none" w="sm" len="sm"/>
          </a:ln>
        </p:spPr>
      </p:sp>
      <p:sp>
        <p:nvSpPr>
          <p:cNvPr id="20" name="AutoShape 20"/>
          <p:cNvSpPr/>
          <p:nvPr/>
        </p:nvSpPr>
        <p:spPr>
          <a:xfrm flipH="1" flipV="1">
            <a:off x="11209465" y="8924925"/>
            <a:ext cx="653261" cy="176212"/>
          </a:xfrm>
          <a:prstGeom prst="line">
            <a:avLst/>
          </a:prstGeom>
          <a:ln w="38100" cap="flat">
            <a:solidFill>
              <a:srgbClr val="263036"/>
            </a:solidFill>
            <a:prstDash val="solid"/>
            <a:headEnd type="none" w="sm" len="sm"/>
            <a:tailEnd type="none" w="sm" len="sm"/>
          </a:ln>
        </p:spPr>
      </p:sp>
      <p:sp>
        <p:nvSpPr>
          <p:cNvPr id="21" name="AutoShape 21"/>
          <p:cNvSpPr/>
          <p:nvPr/>
        </p:nvSpPr>
        <p:spPr>
          <a:xfrm flipH="1">
            <a:off x="6883408" y="8943975"/>
            <a:ext cx="485542" cy="140600"/>
          </a:xfrm>
          <a:prstGeom prst="line">
            <a:avLst/>
          </a:prstGeom>
          <a:ln w="38100" cap="flat">
            <a:solidFill>
              <a:srgbClr val="263036"/>
            </a:solidFill>
            <a:prstDash val="solid"/>
            <a:headEnd type="none" w="sm" len="sm"/>
            <a:tailEnd type="none" w="sm" len="sm"/>
          </a:ln>
        </p:spPr>
      </p:sp>
      <p:sp>
        <p:nvSpPr>
          <p:cNvPr id="22" name="AutoShape 22"/>
          <p:cNvSpPr/>
          <p:nvPr/>
        </p:nvSpPr>
        <p:spPr>
          <a:xfrm flipH="1">
            <a:off x="5237533" y="7439025"/>
            <a:ext cx="410011" cy="0"/>
          </a:xfrm>
          <a:prstGeom prst="line">
            <a:avLst/>
          </a:prstGeom>
          <a:ln w="38100" cap="flat">
            <a:solidFill>
              <a:srgbClr val="263036"/>
            </a:solidFill>
            <a:prstDash val="solid"/>
            <a:headEnd type="none" w="sm" len="sm"/>
            <a:tailEnd type="none" w="sm" len="sm"/>
          </a:ln>
        </p:spPr>
      </p:sp>
      <p:sp>
        <p:nvSpPr>
          <p:cNvPr id="23" name="AutoShape 23"/>
          <p:cNvSpPr/>
          <p:nvPr/>
        </p:nvSpPr>
        <p:spPr>
          <a:xfrm flipH="1">
            <a:off x="4330863" y="5337068"/>
            <a:ext cx="776782" cy="12813"/>
          </a:xfrm>
          <a:prstGeom prst="line">
            <a:avLst/>
          </a:prstGeom>
          <a:ln w="38100" cap="flat">
            <a:solidFill>
              <a:srgbClr val="263036"/>
            </a:solidFill>
            <a:prstDash val="solid"/>
            <a:headEnd type="none" w="sm" len="sm"/>
            <a:tailEnd type="none" w="sm" len="sm"/>
          </a:ln>
        </p:spPr>
      </p:sp>
      <p:sp>
        <p:nvSpPr>
          <p:cNvPr id="24" name="AutoShape 24"/>
          <p:cNvSpPr/>
          <p:nvPr/>
        </p:nvSpPr>
        <p:spPr>
          <a:xfrm flipH="1">
            <a:off x="4719254" y="3489776"/>
            <a:ext cx="723284" cy="707"/>
          </a:xfrm>
          <a:prstGeom prst="line">
            <a:avLst/>
          </a:prstGeom>
          <a:ln w="38100" cap="flat">
            <a:solidFill>
              <a:srgbClr val="263036"/>
            </a:solidFill>
            <a:prstDash val="solid"/>
            <a:headEnd type="none" w="sm" len="sm"/>
            <a:tailEnd type="none" w="sm" len="sm"/>
          </a:ln>
        </p:spPr>
      </p:sp>
      <p:sp>
        <p:nvSpPr>
          <p:cNvPr id="25" name="AutoShape 25"/>
          <p:cNvSpPr/>
          <p:nvPr/>
        </p:nvSpPr>
        <p:spPr>
          <a:xfrm flipH="1" flipV="1">
            <a:off x="5324917" y="2218099"/>
            <a:ext cx="842468" cy="64948"/>
          </a:xfrm>
          <a:prstGeom prst="line">
            <a:avLst/>
          </a:prstGeom>
          <a:ln w="38100" cap="flat">
            <a:solidFill>
              <a:srgbClr val="263036"/>
            </a:solidFill>
            <a:prstDash val="solid"/>
            <a:headEnd type="none" w="sm" len="sm"/>
            <a:tailEnd type="none" w="sm" len="sm"/>
          </a:ln>
        </p:spPr>
      </p:sp>
      <p:sp>
        <p:nvSpPr>
          <p:cNvPr id="26" name="AutoShape 26"/>
          <p:cNvSpPr/>
          <p:nvPr/>
        </p:nvSpPr>
        <p:spPr>
          <a:xfrm flipH="1" flipV="1">
            <a:off x="6113638" y="1970027"/>
            <a:ext cx="340941" cy="40979"/>
          </a:xfrm>
          <a:prstGeom prst="line">
            <a:avLst/>
          </a:prstGeom>
          <a:ln w="38100" cap="flat">
            <a:solidFill>
              <a:srgbClr val="263036"/>
            </a:solidFill>
            <a:prstDash val="solid"/>
            <a:headEnd type="none" w="sm" len="sm"/>
            <a:tailEnd type="none" w="sm" len="sm"/>
          </a:ln>
        </p:spPr>
      </p:sp>
      <p:sp>
        <p:nvSpPr>
          <p:cNvPr id="27" name="AutoShape 27"/>
          <p:cNvSpPr/>
          <p:nvPr/>
        </p:nvSpPr>
        <p:spPr>
          <a:xfrm flipH="1" flipV="1">
            <a:off x="6460379" y="1660886"/>
            <a:ext cx="268196" cy="85725"/>
          </a:xfrm>
          <a:prstGeom prst="line">
            <a:avLst/>
          </a:prstGeom>
          <a:ln w="38100" cap="flat">
            <a:solidFill>
              <a:srgbClr val="263036"/>
            </a:solidFill>
            <a:prstDash val="solid"/>
            <a:headEnd type="none" w="sm" len="sm"/>
            <a:tailEnd type="none" w="sm" len="sm"/>
          </a:ln>
        </p:spPr>
      </p:sp>
      <p:sp>
        <p:nvSpPr>
          <p:cNvPr id="28" name="AutoShape 28"/>
          <p:cNvSpPr/>
          <p:nvPr/>
        </p:nvSpPr>
        <p:spPr>
          <a:xfrm flipH="1" flipV="1">
            <a:off x="7541631" y="1185863"/>
            <a:ext cx="114457" cy="74974"/>
          </a:xfrm>
          <a:prstGeom prst="line">
            <a:avLst/>
          </a:prstGeom>
          <a:ln w="38100" cap="flat">
            <a:solidFill>
              <a:srgbClr val="263036"/>
            </a:solidFill>
            <a:prstDash val="solid"/>
            <a:headEnd type="none" w="sm" len="sm"/>
            <a:tailEnd type="none" w="sm" len="sm"/>
          </a:ln>
        </p:spPr>
      </p:sp>
      <p:sp>
        <p:nvSpPr>
          <p:cNvPr id="29" name="AutoShape 29"/>
          <p:cNvSpPr/>
          <p:nvPr/>
        </p:nvSpPr>
        <p:spPr>
          <a:xfrm flipH="1" flipV="1">
            <a:off x="8854918" y="855602"/>
            <a:ext cx="10435" cy="90909"/>
          </a:xfrm>
          <a:prstGeom prst="line">
            <a:avLst/>
          </a:prstGeom>
          <a:ln w="38100" cap="flat">
            <a:solidFill>
              <a:srgbClr val="263036"/>
            </a:solidFill>
            <a:prstDash val="solid"/>
            <a:headEnd type="none" w="sm" len="sm"/>
            <a:tailEnd type="none" w="sm" len="sm"/>
          </a:ln>
        </p:spPr>
      </p:sp>
      <p:sp>
        <p:nvSpPr>
          <p:cNvPr id="30" name="AutoShape 30"/>
          <p:cNvSpPr/>
          <p:nvPr/>
        </p:nvSpPr>
        <p:spPr>
          <a:xfrm flipV="1">
            <a:off x="10481860" y="1028700"/>
            <a:ext cx="393171" cy="74974"/>
          </a:xfrm>
          <a:prstGeom prst="line">
            <a:avLst/>
          </a:prstGeom>
          <a:ln w="38100" cap="flat">
            <a:solidFill>
              <a:srgbClr val="263036"/>
            </a:solidFill>
            <a:prstDash val="solid"/>
            <a:headEnd type="none" w="sm" len="sm"/>
            <a:tailEnd type="none" w="sm" len="sm"/>
          </a:ln>
        </p:spPr>
      </p:sp>
      <p:sp>
        <p:nvSpPr>
          <p:cNvPr id="31" name="AutoShape 31"/>
          <p:cNvSpPr/>
          <p:nvPr/>
        </p:nvSpPr>
        <p:spPr>
          <a:xfrm flipH="1">
            <a:off x="12615021" y="2218099"/>
            <a:ext cx="466488" cy="176212"/>
          </a:xfrm>
          <a:prstGeom prst="line">
            <a:avLst/>
          </a:prstGeom>
          <a:ln w="38100" cap="flat">
            <a:solidFill>
              <a:srgbClr val="263036"/>
            </a:solidFill>
            <a:prstDash val="solid"/>
            <a:headEnd type="none" w="sm" len="sm"/>
            <a:tailEnd type="none" w="sm" len="sm"/>
          </a:ln>
        </p:spPr>
      </p:sp>
      <p:sp>
        <p:nvSpPr>
          <p:cNvPr id="32" name="AutoShape 32"/>
          <p:cNvSpPr/>
          <p:nvPr/>
        </p:nvSpPr>
        <p:spPr>
          <a:xfrm flipH="1">
            <a:off x="13248552" y="6583618"/>
            <a:ext cx="661155" cy="0"/>
          </a:xfrm>
          <a:prstGeom prst="line">
            <a:avLst/>
          </a:prstGeom>
          <a:ln w="38100" cap="flat">
            <a:solidFill>
              <a:srgbClr val="263036"/>
            </a:solidFill>
            <a:prstDash val="solid"/>
            <a:headEnd type="none" w="sm" len="sm"/>
            <a:tailEnd type="none" w="sm" len="sm"/>
          </a:ln>
        </p:spPr>
      </p:sp>
      <p:grpSp>
        <p:nvGrpSpPr>
          <p:cNvPr id="33" name="Group 33"/>
          <p:cNvGrpSpPr/>
          <p:nvPr/>
        </p:nvGrpSpPr>
        <p:grpSpPr>
          <a:xfrm>
            <a:off x="538940" y="580678"/>
            <a:ext cx="442292" cy="448022"/>
            <a:chOff x="0" y="0"/>
            <a:chExt cx="6350000" cy="6350000"/>
          </a:xfrm>
        </p:grpSpPr>
        <p:sp>
          <p:nvSpPr>
            <p:cNvPr id="34" name="Freeform 3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63036">
                <a:alpha val="44706"/>
              </a:srgbClr>
            </a:solidFill>
          </p:spPr>
        </p:sp>
      </p:grpSp>
      <p:sp>
        <p:nvSpPr>
          <p:cNvPr id="35" name="TextBox 35"/>
          <p:cNvSpPr txBox="1"/>
          <p:nvPr/>
        </p:nvSpPr>
        <p:spPr>
          <a:xfrm>
            <a:off x="487480" y="518939"/>
            <a:ext cx="545211" cy="473075"/>
          </a:xfrm>
          <a:prstGeom prst="rect">
            <a:avLst/>
          </a:prstGeom>
        </p:spPr>
        <p:txBody>
          <a:bodyPr lIns="0" tIns="0" rIns="0" bIns="0" rtlCol="0" anchor="t">
            <a:spAutoFit/>
          </a:bodyPr>
          <a:lstStyle/>
          <a:p>
            <a:pPr algn="ctr">
              <a:lnSpc>
                <a:spcPts val="3924"/>
              </a:lnSpc>
            </a:pPr>
            <a:r>
              <a:rPr lang="en-US" sz="2499">
                <a:solidFill>
                  <a:srgbClr val="FFFFFF">
                    <a:alpha val="29804"/>
                  </a:srgbClr>
                </a:solidFill>
                <a:latin typeface="Open Sauce SemiBold Bold"/>
              </a:rPr>
              <a:t>2</a:t>
            </a:r>
          </a:p>
        </p:txBody>
      </p:sp>
      <p:sp>
        <p:nvSpPr>
          <p:cNvPr id="36" name="AutoShape 36"/>
          <p:cNvSpPr/>
          <p:nvPr/>
        </p:nvSpPr>
        <p:spPr>
          <a:xfrm>
            <a:off x="9322117" y="9378592"/>
            <a:ext cx="6732" cy="176212"/>
          </a:xfrm>
          <a:prstGeom prst="line">
            <a:avLst/>
          </a:prstGeom>
          <a:ln w="38100" cap="flat">
            <a:solidFill>
              <a:srgbClr val="263036"/>
            </a:solidFill>
            <a:prstDash val="solid"/>
            <a:headEnd type="none" w="sm" len="sm"/>
            <a:tailEnd type="none" w="sm" len="sm"/>
          </a:ln>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6E1D1"/>
        </a:solidFill>
        <a:effectLst/>
      </p:bgPr>
    </p:bg>
    <p:spTree>
      <p:nvGrpSpPr>
        <p:cNvPr id="1" name=""/>
        <p:cNvGrpSpPr/>
        <p:nvPr/>
      </p:nvGrpSpPr>
      <p:grpSpPr>
        <a:xfrm>
          <a:off x="0" y="0"/>
          <a:ext cx="0" cy="0"/>
          <a:chOff x="0" y="0"/>
          <a:chExt cx="0" cy="0"/>
        </a:xfrm>
      </p:grpSpPr>
      <p:grpSp>
        <p:nvGrpSpPr>
          <p:cNvPr id="2" name="Group 2"/>
          <p:cNvGrpSpPr/>
          <p:nvPr/>
        </p:nvGrpSpPr>
        <p:grpSpPr>
          <a:xfrm>
            <a:off x="228439" y="294155"/>
            <a:ext cx="13491311" cy="448022"/>
            <a:chOff x="0" y="0"/>
            <a:chExt cx="17988415" cy="597362"/>
          </a:xfrm>
        </p:grpSpPr>
        <p:sp>
          <p:nvSpPr>
            <p:cNvPr id="3" name="TextBox 3"/>
            <p:cNvSpPr txBox="1"/>
            <p:nvPr/>
          </p:nvSpPr>
          <p:spPr>
            <a:xfrm>
              <a:off x="816659" y="94423"/>
              <a:ext cx="17171756" cy="456142"/>
            </a:xfrm>
            <a:prstGeom prst="rect">
              <a:avLst/>
            </a:prstGeom>
          </p:spPr>
          <p:txBody>
            <a:bodyPr lIns="0" tIns="0" rIns="0" bIns="0" rtlCol="0" anchor="t">
              <a:spAutoFit/>
            </a:bodyPr>
            <a:lstStyle/>
            <a:p>
              <a:pPr algn="l">
                <a:lnSpc>
                  <a:spcPts val="2499"/>
                </a:lnSpc>
              </a:pPr>
              <a:r>
                <a:rPr lang="en-US" sz="2499">
                  <a:solidFill>
                    <a:srgbClr val="111F26">
                      <a:alpha val="29804"/>
                    </a:srgbClr>
                  </a:solidFill>
                  <a:latin typeface="Open Sauce SemiBold"/>
                </a:rPr>
                <a:t>SCOPE AND TRENDS</a:t>
              </a:r>
            </a:p>
          </p:txBody>
        </p:sp>
        <p:grpSp>
          <p:nvGrpSpPr>
            <p:cNvPr id="4" name="Group 4"/>
            <p:cNvGrpSpPr/>
            <p:nvPr/>
          </p:nvGrpSpPr>
          <p:grpSpPr>
            <a:xfrm>
              <a:off x="68613" y="0"/>
              <a:ext cx="589723" cy="597362"/>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63036">
                  <a:alpha val="44706"/>
                </a:srgbClr>
              </a:solidFill>
            </p:spPr>
          </p:sp>
        </p:grpSp>
        <p:sp>
          <p:nvSpPr>
            <p:cNvPr id="6" name="TextBox 6"/>
            <p:cNvSpPr txBox="1"/>
            <p:nvPr/>
          </p:nvSpPr>
          <p:spPr>
            <a:xfrm>
              <a:off x="0" y="-50569"/>
              <a:ext cx="726948" cy="599017"/>
            </a:xfrm>
            <a:prstGeom prst="rect">
              <a:avLst/>
            </a:prstGeom>
          </p:spPr>
          <p:txBody>
            <a:bodyPr lIns="0" tIns="0" rIns="0" bIns="0" rtlCol="0" anchor="t">
              <a:spAutoFit/>
            </a:bodyPr>
            <a:lstStyle/>
            <a:p>
              <a:pPr algn="ctr">
                <a:lnSpc>
                  <a:spcPts val="3924"/>
                </a:lnSpc>
              </a:pPr>
              <a:r>
                <a:rPr lang="en-US" sz="2499">
                  <a:solidFill>
                    <a:srgbClr val="FFFFFF">
                      <a:alpha val="29804"/>
                    </a:srgbClr>
                  </a:solidFill>
                  <a:latin typeface="Open Sauce SemiBold Bold"/>
                </a:rPr>
                <a:t>2</a:t>
              </a:r>
            </a:p>
          </p:txBody>
        </p:sp>
      </p:grpSp>
      <p:sp>
        <p:nvSpPr>
          <p:cNvPr id="7" name="TextBox 7"/>
          <p:cNvSpPr txBox="1"/>
          <p:nvPr/>
        </p:nvSpPr>
        <p:spPr>
          <a:xfrm>
            <a:off x="1028700" y="912209"/>
            <a:ext cx="17259300" cy="1038225"/>
          </a:xfrm>
          <a:prstGeom prst="rect">
            <a:avLst/>
          </a:prstGeom>
        </p:spPr>
        <p:txBody>
          <a:bodyPr lIns="0" tIns="0" rIns="0" bIns="0" rtlCol="0" anchor="t">
            <a:spAutoFit/>
          </a:bodyPr>
          <a:lstStyle/>
          <a:p>
            <a:pPr marL="0" lvl="0" indent="0">
              <a:lnSpc>
                <a:spcPts val="8280"/>
              </a:lnSpc>
              <a:spcBef>
                <a:spcPct val="0"/>
              </a:spcBef>
            </a:pPr>
            <a:r>
              <a:rPr lang="en-US" sz="6900">
                <a:solidFill>
                  <a:srgbClr val="313F47"/>
                </a:solidFill>
                <a:latin typeface="Open Sauce SemiBold Bold"/>
              </a:rPr>
              <a:t>U.S. CLIMATE LITIGATION BY STATE</a:t>
            </a:r>
          </a:p>
        </p:txBody>
      </p:sp>
      <p:grpSp>
        <p:nvGrpSpPr>
          <p:cNvPr id="8" name="Group 8"/>
          <p:cNvGrpSpPr/>
          <p:nvPr/>
        </p:nvGrpSpPr>
        <p:grpSpPr>
          <a:xfrm>
            <a:off x="1550544" y="2112359"/>
            <a:ext cx="11170507" cy="7819355"/>
            <a:chOff x="0" y="0"/>
            <a:chExt cx="14894009" cy="10425806"/>
          </a:xfrm>
        </p:grpSpPr>
        <p:pic>
          <p:nvPicPr>
            <p:cNvPr id="9" name="Picture 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0"/>
              <a:ext cx="14894009" cy="10425806"/>
            </a:xfrm>
            <a:prstGeom prst="rect">
              <a:avLst/>
            </a:prstGeom>
          </p:spPr>
        </p:pic>
        <p:sp>
          <p:nvSpPr>
            <p:cNvPr id="10" name="TextBox 10"/>
            <p:cNvSpPr txBox="1"/>
            <p:nvPr/>
          </p:nvSpPr>
          <p:spPr>
            <a:xfrm>
              <a:off x="5293129" y="9387260"/>
              <a:ext cx="9393717" cy="783745"/>
            </a:xfrm>
            <a:prstGeom prst="rect">
              <a:avLst/>
            </a:prstGeom>
          </p:spPr>
          <p:txBody>
            <a:bodyPr lIns="0" tIns="0" rIns="0" bIns="0" rtlCol="0" anchor="t">
              <a:spAutoFit/>
            </a:bodyPr>
            <a:lstStyle/>
            <a:p>
              <a:pPr algn="ctr">
                <a:lnSpc>
                  <a:spcPts val="2353"/>
                </a:lnSpc>
              </a:pPr>
              <a:r>
                <a:rPr lang="en-US" sz="2139">
                  <a:solidFill>
                    <a:srgbClr val="000000"/>
                  </a:solidFill>
                  <a:latin typeface="Open Sauce"/>
                </a:rPr>
                <a:t>*some cases may be counted more than once if they appeared before more than one adjudicatory body</a:t>
              </a:r>
            </a:p>
          </p:txBody>
        </p:sp>
      </p:grpSp>
      <p:sp>
        <p:nvSpPr>
          <p:cNvPr id="11" name="TextBox 11"/>
          <p:cNvSpPr txBox="1"/>
          <p:nvPr/>
        </p:nvSpPr>
        <p:spPr>
          <a:xfrm>
            <a:off x="12977472" y="4535598"/>
            <a:ext cx="4796178" cy="2350135"/>
          </a:xfrm>
          <a:prstGeom prst="rect">
            <a:avLst/>
          </a:prstGeom>
        </p:spPr>
        <p:txBody>
          <a:bodyPr lIns="0" tIns="0" rIns="0" bIns="0" rtlCol="0" anchor="t">
            <a:spAutoFit/>
          </a:bodyPr>
          <a:lstStyle/>
          <a:p>
            <a:pPr>
              <a:lnSpc>
                <a:spcPts val="3080"/>
              </a:lnSpc>
            </a:pPr>
            <a:r>
              <a:rPr lang="en-US" sz="2800">
                <a:solidFill>
                  <a:srgbClr val="000000"/>
                </a:solidFill>
                <a:latin typeface="Open Sauce"/>
              </a:rPr>
              <a:t>This chart is based on cases in state courts, before state agencies, and in federal district courts. it does not include cases in circuit courts.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6E1D1"/>
        </a:solidFill>
        <a:effectLst/>
      </p:bgPr>
    </p:bg>
    <p:spTree>
      <p:nvGrpSpPr>
        <p:cNvPr id="1" name=""/>
        <p:cNvGrpSpPr/>
        <p:nvPr/>
      </p:nvGrpSpPr>
      <p:grpSpPr>
        <a:xfrm>
          <a:off x="0" y="0"/>
          <a:ext cx="0" cy="0"/>
          <a:chOff x="0" y="0"/>
          <a:chExt cx="0" cy="0"/>
        </a:xfrm>
      </p:grpSpPr>
      <p:sp>
        <p:nvSpPr>
          <p:cNvPr id="2" name="TextBox 2"/>
          <p:cNvSpPr txBox="1"/>
          <p:nvPr/>
        </p:nvSpPr>
        <p:spPr>
          <a:xfrm>
            <a:off x="1028700" y="1328670"/>
            <a:ext cx="15509689" cy="1085850"/>
          </a:xfrm>
          <a:prstGeom prst="rect">
            <a:avLst/>
          </a:prstGeom>
        </p:spPr>
        <p:txBody>
          <a:bodyPr lIns="0" tIns="0" rIns="0" bIns="0" rtlCol="0" anchor="t">
            <a:spAutoFit/>
          </a:bodyPr>
          <a:lstStyle/>
          <a:p>
            <a:pPr marL="0" lvl="0" indent="0" algn="l">
              <a:lnSpc>
                <a:spcPts val="8640"/>
              </a:lnSpc>
              <a:spcBef>
                <a:spcPct val="0"/>
              </a:spcBef>
            </a:pPr>
            <a:r>
              <a:rPr lang="en-US" sz="7200">
                <a:solidFill>
                  <a:srgbClr val="313F47"/>
                </a:solidFill>
                <a:latin typeface="Open Sauce SemiBold Bold"/>
              </a:rPr>
              <a:t>CLIMATE LITIGATION DATABASE</a:t>
            </a:r>
          </a:p>
        </p:txBody>
      </p:sp>
      <p:pic>
        <p:nvPicPr>
          <p:cNvPr id="3" name="Picture 3"/>
          <p:cNvPicPr>
            <a:picLocks noChangeAspect="1"/>
          </p:cNvPicPr>
          <p:nvPr/>
        </p:nvPicPr>
        <p:blipFill>
          <a:blip r:embed="rId3">
            <a:alphaModFix amt="86000"/>
          </a:blip>
          <a:srcRect/>
          <a:stretch>
            <a:fillRect/>
          </a:stretch>
        </p:blipFill>
        <p:spPr>
          <a:xfrm>
            <a:off x="0" y="3472429"/>
            <a:ext cx="18288000" cy="8183006"/>
          </a:xfrm>
          <a:prstGeom prst="rect">
            <a:avLst/>
          </a:prstGeom>
        </p:spPr>
      </p:pic>
      <p:sp>
        <p:nvSpPr>
          <p:cNvPr id="4" name="TextBox 4"/>
          <p:cNvSpPr txBox="1"/>
          <p:nvPr/>
        </p:nvSpPr>
        <p:spPr>
          <a:xfrm>
            <a:off x="1028700" y="2557395"/>
            <a:ext cx="10875418" cy="688974"/>
          </a:xfrm>
          <a:prstGeom prst="rect">
            <a:avLst/>
          </a:prstGeom>
        </p:spPr>
        <p:txBody>
          <a:bodyPr lIns="0" tIns="0" rIns="0" bIns="0" rtlCol="0" anchor="t">
            <a:spAutoFit/>
          </a:bodyPr>
          <a:lstStyle/>
          <a:p>
            <a:pPr>
              <a:lnSpc>
                <a:spcPts val="5600"/>
              </a:lnSpc>
            </a:pPr>
            <a:r>
              <a:rPr lang="en-US" sz="4000" u="sng">
                <a:solidFill>
                  <a:srgbClr val="3D512A"/>
                </a:solidFill>
                <a:latin typeface="Open Sauce SemiBold"/>
                <a:hlinkClick r:id="rId4" tooltip="http://climatecasechart.com"/>
              </a:rPr>
              <a:t>http://climatecasechart.com/</a:t>
            </a:r>
          </a:p>
        </p:txBody>
      </p:sp>
      <p:grpSp>
        <p:nvGrpSpPr>
          <p:cNvPr id="5" name="Group 5"/>
          <p:cNvGrpSpPr/>
          <p:nvPr/>
        </p:nvGrpSpPr>
        <p:grpSpPr>
          <a:xfrm>
            <a:off x="487480" y="580678"/>
            <a:ext cx="13573242" cy="448022"/>
            <a:chOff x="0" y="0"/>
            <a:chExt cx="18097656" cy="597362"/>
          </a:xfrm>
        </p:grpSpPr>
        <p:sp>
          <p:nvSpPr>
            <p:cNvPr id="6" name="TextBox 6"/>
            <p:cNvSpPr txBox="1"/>
            <p:nvPr/>
          </p:nvSpPr>
          <p:spPr>
            <a:xfrm>
              <a:off x="925900" y="-141586"/>
              <a:ext cx="17171756" cy="690034"/>
            </a:xfrm>
            <a:prstGeom prst="rect">
              <a:avLst/>
            </a:prstGeom>
          </p:spPr>
          <p:txBody>
            <a:bodyPr lIns="0" tIns="0" rIns="0" bIns="0" rtlCol="0" anchor="t">
              <a:spAutoFit/>
            </a:bodyPr>
            <a:lstStyle/>
            <a:p>
              <a:pPr algn="l">
                <a:lnSpc>
                  <a:spcPts val="4999"/>
                </a:lnSpc>
              </a:pPr>
              <a:r>
                <a:rPr lang="en-US" sz="2499">
                  <a:solidFill>
                    <a:srgbClr val="111F26">
                      <a:alpha val="29804"/>
                    </a:srgbClr>
                  </a:solidFill>
                  <a:latin typeface="Open Sauce SemiBold"/>
                </a:rPr>
                <a:t>SCOPE AND TRENDS</a:t>
              </a:r>
            </a:p>
          </p:txBody>
        </p:sp>
        <p:grpSp>
          <p:nvGrpSpPr>
            <p:cNvPr id="7" name="Group 7"/>
            <p:cNvGrpSpPr/>
            <p:nvPr/>
          </p:nvGrpSpPr>
          <p:grpSpPr>
            <a:xfrm>
              <a:off x="68613" y="0"/>
              <a:ext cx="589723" cy="597362"/>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D3940">
                  <a:alpha val="44706"/>
                </a:srgbClr>
              </a:solidFill>
            </p:spPr>
          </p:sp>
        </p:grpSp>
        <p:sp>
          <p:nvSpPr>
            <p:cNvPr id="9" name="TextBox 9"/>
            <p:cNvSpPr txBox="1"/>
            <p:nvPr/>
          </p:nvSpPr>
          <p:spPr>
            <a:xfrm>
              <a:off x="0" y="-50569"/>
              <a:ext cx="726948" cy="599017"/>
            </a:xfrm>
            <a:prstGeom prst="rect">
              <a:avLst/>
            </a:prstGeom>
          </p:spPr>
          <p:txBody>
            <a:bodyPr lIns="0" tIns="0" rIns="0" bIns="0" rtlCol="0" anchor="t">
              <a:spAutoFit/>
            </a:bodyPr>
            <a:lstStyle/>
            <a:p>
              <a:pPr algn="ctr">
                <a:lnSpc>
                  <a:spcPts val="3924"/>
                </a:lnSpc>
              </a:pPr>
              <a:r>
                <a:rPr lang="en-US" sz="2499">
                  <a:solidFill>
                    <a:srgbClr val="FFFFFF">
                      <a:alpha val="29804"/>
                    </a:srgbClr>
                  </a:solidFill>
                  <a:latin typeface="Open Sauce SemiBold Bold"/>
                </a:rPr>
                <a:t>2</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E624A"/>
        </a:solidFill>
        <a:effectLst/>
      </p:bgPr>
    </p:bg>
    <p:spTree>
      <p:nvGrpSpPr>
        <p:cNvPr id="1" name=""/>
        <p:cNvGrpSpPr/>
        <p:nvPr/>
      </p:nvGrpSpPr>
      <p:grpSpPr>
        <a:xfrm>
          <a:off x="0" y="0"/>
          <a:ext cx="0" cy="0"/>
          <a:chOff x="0" y="0"/>
          <a:chExt cx="0" cy="0"/>
        </a:xfrm>
      </p:grpSpPr>
      <p:grpSp>
        <p:nvGrpSpPr>
          <p:cNvPr id="2" name="Group 2"/>
          <p:cNvGrpSpPr/>
          <p:nvPr/>
        </p:nvGrpSpPr>
        <p:grpSpPr>
          <a:xfrm>
            <a:off x="-237194" y="0"/>
            <a:ext cx="19264015" cy="10422111"/>
            <a:chOff x="0" y="0"/>
            <a:chExt cx="5073650" cy="2744918"/>
          </a:xfrm>
        </p:grpSpPr>
        <p:sp>
          <p:nvSpPr>
            <p:cNvPr id="3" name="Freeform 3"/>
            <p:cNvSpPr/>
            <p:nvPr/>
          </p:nvSpPr>
          <p:spPr>
            <a:xfrm>
              <a:off x="0" y="0"/>
              <a:ext cx="5073650" cy="2744918"/>
            </a:xfrm>
            <a:custGeom>
              <a:avLst/>
              <a:gdLst/>
              <a:ahLst/>
              <a:cxnLst/>
              <a:rect l="l" t="t" r="r" b="b"/>
              <a:pathLst>
                <a:path w="5073650" h="2744918">
                  <a:moveTo>
                    <a:pt x="0" y="0"/>
                  </a:moveTo>
                  <a:lnTo>
                    <a:pt x="5073650" y="0"/>
                  </a:lnTo>
                  <a:lnTo>
                    <a:pt x="5073650" y="2744918"/>
                  </a:lnTo>
                  <a:lnTo>
                    <a:pt x="0" y="2744918"/>
                  </a:lnTo>
                  <a:close/>
                </a:path>
              </a:pathLst>
            </a:custGeom>
            <a:solidFill>
              <a:srgbClr val="2D3940">
                <a:alpha val="71765"/>
              </a:srgbClr>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239"/>
                </a:lnSpc>
              </a:pPr>
              <a:endParaRPr/>
            </a:p>
          </p:txBody>
        </p:sp>
      </p:grpSp>
      <p:grpSp>
        <p:nvGrpSpPr>
          <p:cNvPr id="5" name="Group 5"/>
          <p:cNvGrpSpPr/>
          <p:nvPr/>
        </p:nvGrpSpPr>
        <p:grpSpPr>
          <a:xfrm>
            <a:off x="0" y="0"/>
            <a:ext cx="18288000" cy="10287000"/>
            <a:chOff x="0" y="0"/>
            <a:chExt cx="24384000" cy="13716000"/>
          </a:xfrm>
        </p:grpSpPr>
        <p:pic>
          <p:nvPicPr>
            <p:cNvPr id="6" name="Picture 6"/>
            <p:cNvPicPr>
              <a:picLocks noChangeAspect="1"/>
            </p:cNvPicPr>
            <p:nvPr/>
          </p:nvPicPr>
          <p:blipFill>
            <a:blip r:embed="rId2" cstate="email">
              <a:alphaModFix amt="36000"/>
              <a:extLst>
                <a:ext uri="{28A0092B-C50C-407E-A947-70E740481C1C}">
                  <a14:useLocalDpi xmlns:a14="http://schemas.microsoft.com/office/drawing/2010/main"/>
                </a:ext>
              </a:extLst>
            </a:blip>
            <a:srcRect/>
            <a:stretch>
              <a:fillRect/>
            </a:stretch>
          </p:blipFill>
          <p:spPr>
            <a:xfrm>
              <a:off x="0" y="0"/>
              <a:ext cx="24384000" cy="13716000"/>
            </a:xfrm>
            <a:prstGeom prst="rect">
              <a:avLst/>
            </a:prstGeom>
          </p:spPr>
        </p:pic>
      </p:grpSp>
      <p:grpSp>
        <p:nvGrpSpPr>
          <p:cNvPr id="7" name="Group 7"/>
          <p:cNvGrpSpPr/>
          <p:nvPr/>
        </p:nvGrpSpPr>
        <p:grpSpPr>
          <a:xfrm>
            <a:off x="1028700" y="1028700"/>
            <a:ext cx="1239263" cy="1239263"/>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ADB43"/>
            </a:solidFill>
          </p:spPr>
        </p:sp>
      </p:grpSp>
      <p:sp>
        <p:nvSpPr>
          <p:cNvPr id="9" name="TextBox 9"/>
          <p:cNvSpPr txBox="1"/>
          <p:nvPr/>
        </p:nvSpPr>
        <p:spPr>
          <a:xfrm>
            <a:off x="1028700" y="8108950"/>
            <a:ext cx="14634116" cy="1149350"/>
          </a:xfrm>
          <a:prstGeom prst="rect">
            <a:avLst/>
          </a:prstGeom>
        </p:spPr>
        <p:txBody>
          <a:bodyPr lIns="0" tIns="0" rIns="0" bIns="0" rtlCol="0" anchor="t">
            <a:spAutoFit/>
          </a:bodyPr>
          <a:lstStyle/>
          <a:p>
            <a:pPr marL="0" lvl="0" indent="0" algn="l">
              <a:lnSpc>
                <a:spcPts val="8800"/>
              </a:lnSpc>
              <a:spcBef>
                <a:spcPct val="0"/>
              </a:spcBef>
            </a:pPr>
            <a:r>
              <a:rPr lang="en-US" sz="8000">
                <a:solidFill>
                  <a:srgbClr val="BADB43"/>
                </a:solidFill>
                <a:latin typeface="Open Sauce SemiBold Bold"/>
              </a:rPr>
              <a:t>LEGAL LANDSCAPE</a:t>
            </a:r>
          </a:p>
        </p:txBody>
      </p:sp>
      <p:sp>
        <p:nvSpPr>
          <p:cNvPr id="10" name="TextBox 10"/>
          <p:cNvSpPr txBox="1"/>
          <p:nvPr/>
        </p:nvSpPr>
        <p:spPr>
          <a:xfrm>
            <a:off x="1028700" y="936687"/>
            <a:ext cx="1239263" cy="1194689"/>
          </a:xfrm>
          <a:prstGeom prst="rect">
            <a:avLst/>
          </a:prstGeom>
        </p:spPr>
        <p:txBody>
          <a:bodyPr lIns="0" tIns="0" rIns="0" bIns="0" rtlCol="0" anchor="t">
            <a:spAutoFit/>
          </a:bodyPr>
          <a:lstStyle/>
          <a:p>
            <a:pPr marL="0" lvl="1" indent="0" algn="ctr">
              <a:lnSpc>
                <a:spcPts val="10047"/>
              </a:lnSpc>
              <a:spcBef>
                <a:spcPct val="0"/>
              </a:spcBef>
            </a:pPr>
            <a:r>
              <a:rPr lang="en-US" sz="6399">
                <a:solidFill>
                  <a:srgbClr val="313F47"/>
                </a:solidFill>
                <a:latin typeface="Open Sauce SemiBold Bold"/>
              </a:rPr>
              <a:t>3</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grpSp>
        <p:nvGrpSpPr>
          <p:cNvPr id="2" name="Group 2"/>
          <p:cNvGrpSpPr/>
          <p:nvPr/>
        </p:nvGrpSpPr>
        <p:grpSpPr>
          <a:xfrm>
            <a:off x="752659" y="3051771"/>
            <a:ext cx="4002578" cy="5150648"/>
            <a:chOff x="0" y="0"/>
            <a:chExt cx="5336771" cy="6867531"/>
          </a:xfrm>
        </p:grpSpPr>
        <p:grpSp>
          <p:nvGrpSpPr>
            <p:cNvPr id="3" name="Group 3"/>
            <p:cNvGrpSpPr/>
            <p:nvPr/>
          </p:nvGrpSpPr>
          <p:grpSpPr>
            <a:xfrm>
              <a:off x="0" y="0"/>
              <a:ext cx="5336771" cy="6867531"/>
              <a:chOff x="0" y="0"/>
              <a:chExt cx="3133810" cy="4032689"/>
            </a:xfrm>
          </p:grpSpPr>
          <p:sp>
            <p:nvSpPr>
              <p:cNvPr id="4" name="Freeform 4"/>
              <p:cNvSpPr/>
              <p:nvPr/>
            </p:nvSpPr>
            <p:spPr>
              <a:xfrm>
                <a:off x="0" y="0"/>
                <a:ext cx="3133810" cy="4032689"/>
              </a:xfrm>
              <a:custGeom>
                <a:avLst/>
                <a:gdLst/>
                <a:ahLst/>
                <a:cxnLst/>
                <a:rect l="l" t="t" r="r" b="b"/>
                <a:pathLst>
                  <a:path w="3133810" h="4032689">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89"/>
                      <a:pt x="3009350" y="4032689"/>
                    </a:cubicBezTo>
                    <a:close/>
                  </a:path>
                </a:pathLst>
              </a:custGeom>
              <a:solidFill>
                <a:srgbClr val="D6E1D1"/>
              </a:solidFill>
            </p:spPr>
          </p:sp>
        </p:grpSp>
        <p:grpSp>
          <p:nvGrpSpPr>
            <p:cNvPr id="5" name="Group 5"/>
            <p:cNvGrpSpPr/>
            <p:nvPr/>
          </p:nvGrpSpPr>
          <p:grpSpPr>
            <a:xfrm>
              <a:off x="0" y="0"/>
              <a:ext cx="5336771" cy="1819191"/>
              <a:chOff x="0" y="0"/>
              <a:chExt cx="3133810" cy="1068249"/>
            </a:xfrm>
          </p:grpSpPr>
          <p:sp>
            <p:nvSpPr>
              <p:cNvPr id="6" name="Freeform 6"/>
              <p:cNvSpPr/>
              <p:nvPr/>
            </p:nvSpPr>
            <p:spPr>
              <a:xfrm>
                <a:off x="0" y="0"/>
                <a:ext cx="3133810" cy="1068249"/>
              </a:xfrm>
              <a:custGeom>
                <a:avLst/>
                <a:gdLst/>
                <a:ahLst/>
                <a:cxnLst/>
                <a:rect l="l" t="t" r="r" b="b"/>
                <a:pathLst>
                  <a:path w="3133810" h="1068249">
                    <a:moveTo>
                      <a:pt x="3009350" y="1068249"/>
                    </a:moveTo>
                    <a:lnTo>
                      <a:pt x="124460" y="1068249"/>
                    </a:lnTo>
                    <a:cubicBezTo>
                      <a:pt x="55880" y="1068249"/>
                      <a:pt x="0" y="1012369"/>
                      <a:pt x="0" y="943789"/>
                    </a:cubicBezTo>
                    <a:lnTo>
                      <a:pt x="0" y="124460"/>
                    </a:lnTo>
                    <a:cubicBezTo>
                      <a:pt x="0" y="55880"/>
                      <a:pt x="55880" y="0"/>
                      <a:pt x="124460" y="0"/>
                    </a:cubicBezTo>
                    <a:lnTo>
                      <a:pt x="3009350" y="0"/>
                    </a:lnTo>
                    <a:cubicBezTo>
                      <a:pt x="3077930" y="0"/>
                      <a:pt x="3133810" y="55880"/>
                      <a:pt x="3133810" y="124460"/>
                    </a:cubicBezTo>
                    <a:lnTo>
                      <a:pt x="3133810" y="943789"/>
                    </a:lnTo>
                    <a:cubicBezTo>
                      <a:pt x="3133810" y="1012369"/>
                      <a:pt x="3077930" y="1068249"/>
                      <a:pt x="3009350" y="1068249"/>
                    </a:cubicBezTo>
                    <a:close/>
                  </a:path>
                </a:pathLst>
              </a:custGeom>
              <a:solidFill>
                <a:srgbClr val="62C7CE"/>
              </a:solidFill>
            </p:spPr>
          </p:sp>
        </p:grpSp>
        <p:sp>
          <p:nvSpPr>
            <p:cNvPr id="7" name="TextBox 7"/>
            <p:cNvSpPr txBox="1"/>
            <p:nvPr/>
          </p:nvSpPr>
          <p:spPr>
            <a:xfrm>
              <a:off x="1150533" y="553370"/>
              <a:ext cx="4186238" cy="674351"/>
            </a:xfrm>
            <a:prstGeom prst="rect">
              <a:avLst/>
            </a:prstGeom>
          </p:spPr>
          <p:txBody>
            <a:bodyPr lIns="0" tIns="0" rIns="0" bIns="0" rtlCol="0" anchor="t">
              <a:spAutoFit/>
            </a:bodyPr>
            <a:lstStyle/>
            <a:p>
              <a:pPr marL="0" lvl="0" indent="0" algn="l">
                <a:lnSpc>
                  <a:spcPts val="4138"/>
                </a:lnSpc>
                <a:spcBef>
                  <a:spcPct val="0"/>
                </a:spcBef>
              </a:pPr>
              <a:r>
                <a:rPr lang="en-US" sz="3183" spc="63">
                  <a:solidFill>
                    <a:srgbClr val="0C1815"/>
                  </a:solidFill>
                  <a:latin typeface="Open Sauce Bold"/>
                </a:rPr>
                <a:t>PARTIES</a:t>
              </a:r>
            </a:p>
          </p:txBody>
        </p:sp>
        <p:sp>
          <p:nvSpPr>
            <p:cNvPr id="8" name="TextBox 8"/>
            <p:cNvSpPr txBox="1"/>
            <p:nvPr/>
          </p:nvSpPr>
          <p:spPr>
            <a:xfrm>
              <a:off x="474423" y="2145279"/>
              <a:ext cx="4186238" cy="3177610"/>
            </a:xfrm>
            <a:prstGeom prst="rect">
              <a:avLst/>
            </a:prstGeom>
          </p:spPr>
          <p:txBody>
            <a:bodyPr lIns="0" tIns="0" rIns="0" bIns="0" rtlCol="0" anchor="t">
              <a:spAutoFit/>
            </a:bodyPr>
            <a:lstStyle/>
            <a:p>
              <a:pPr>
                <a:lnSpc>
                  <a:spcPts val="3721"/>
                </a:lnSpc>
              </a:pPr>
              <a:r>
                <a:rPr lang="en-US" sz="2480">
                  <a:solidFill>
                    <a:srgbClr val="0C1815"/>
                  </a:solidFill>
                  <a:latin typeface="Open Sauce"/>
                </a:rPr>
                <a:t>Governments</a:t>
              </a:r>
            </a:p>
            <a:p>
              <a:pPr>
                <a:lnSpc>
                  <a:spcPts val="1417"/>
                </a:lnSpc>
              </a:pPr>
              <a:endParaRPr lang="en-US" sz="2480">
                <a:solidFill>
                  <a:srgbClr val="0C1815"/>
                </a:solidFill>
                <a:latin typeface="Open Sauce"/>
              </a:endParaRPr>
            </a:p>
            <a:p>
              <a:pPr>
                <a:lnSpc>
                  <a:spcPts val="3721"/>
                </a:lnSpc>
              </a:pPr>
              <a:r>
                <a:rPr lang="en-US" sz="2480">
                  <a:solidFill>
                    <a:srgbClr val="0C1815"/>
                  </a:solidFill>
                  <a:latin typeface="Open Sauce"/>
                </a:rPr>
                <a:t>Private companies</a:t>
              </a:r>
            </a:p>
            <a:p>
              <a:pPr>
                <a:lnSpc>
                  <a:spcPts val="1417"/>
                </a:lnSpc>
              </a:pPr>
              <a:endParaRPr lang="en-US" sz="2480">
                <a:solidFill>
                  <a:srgbClr val="0C1815"/>
                </a:solidFill>
                <a:latin typeface="Open Sauce"/>
              </a:endParaRPr>
            </a:p>
            <a:p>
              <a:pPr>
                <a:lnSpc>
                  <a:spcPts val="3721"/>
                </a:lnSpc>
              </a:pPr>
              <a:r>
                <a:rPr lang="en-US" sz="2480">
                  <a:solidFill>
                    <a:srgbClr val="0C1815"/>
                  </a:solidFill>
                  <a:latin typeface="Open Sauce"/>
                </a:rPr>
                <a:t>NGOs</a:t>
              </a:r>
            </a:p>
            <a:p>
              <a:pPr>
                <a:lnSpc>
                  <a:spcPts val="1417"/>
                </a:lnSpc>
              </a:pPr>
              <a:endParaRPr lang="en-US" sz="2480">
                <a:solidFill>
                  <a:srgbClr val="0C1815"/>
                </a:solidFill>
                <a:latin typeface="Open Sauce"/>
              </a:endParaRPr>
            </a:p>
            <a:p>
              <a:pPr marL="0" lvl="0" indent="0" algn="l">
                <a:lnSpc>
                  <a:spcPts val="3721"/>
                </a:lnSpc>
                <a:spcBef>
                  <a:spcPct val="0"/>
                </a:spcBef>
              </a:pPr>
              <a:r>
                <a:rPr lang="en-US" sz="2480">
                  <a:solidFill>
                    <a:srgbClr val="0C1815"/>
                  </a:solidFill>
                  <a:latin typeface="Open Sauce"/>
                </a:rPr>
                <a:t>Individuals</a:t>
              </a:r>
            </a:p>
          </p:txBody>
        </p:sp>
      </p:grpSp>
      <p:grpSp>
        <p:nvGrpSpPr>
          <p:cNvPr id="9" name="Group 9"/>
          <p:cNvGrpSpPr/>
          <p:nvPr/>
        </p:nvGrpSpPr>
        <p:grpSpPr>
          <a:xfrm>
            <a:off x="4962962" y="3051771"/>
            <a:ext cx="4003310" cy="5150648"/>
            <a:chOff x="0" y="0"/>
            <a:chExt cx="5337746" cy="6867531"/>
          </a:xfrm>
        </p:grpSpPr>
        <p:grpSp>
          <p:nvGrpSpPr>
            <p:cNvPr id="10" name="Group 10"/>
            <p:cNvGrpSpPr/>
            <p:nvPr/>
          </p:nvGrpSpPr>
          <p:grpSpPr>
            <a:xfrm>
              <a:off x="975" y="0"/>
              <a:ext cx="5336771" cy="6867531"/>
              <a:chOff x="0" y="0"/>
              <a:chExt cx="3133810" cy="4032689"/>
            </a:xfrm>
          </p:grpSpPr>
          <p:sp>
            <p:nvSpPr>
              <p:cNvPr id="11" name="Freeform 11"/>
              <p:cNvSpPr/>
              <p:nvPr/>
            </p:nvSpPr>
            <p:spPr>
              <a:xfrm>
                <a:off x="0" y="0"/>
                <a:ext cx="3133810" cy="4032689"/>
              </a:xfrm>
              <a:custGeom>
                <a:avLst/>
                <a:gdLst/>
                <a:ahLst/>
                <a:cxnLst/>
                <a:rect l="l" t="t" r="r" b="b"/>
                <a:pathLst>
                  <a:path w="3133810" h="4032689">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89"/>
                      <a:pt x="3009350" y="4032689"/>
                    </a:cubicBezTo>
                    <a:close/>
                  </a:path>
                </a:pathLst>
              </a:custGeom>
              <a:solidFill>
                <a:srgbClr val="D6E1D1"/>
              </a:solidFill>
            </p:spPr>
          </p:sp>
        </p:grpSp>
        <p:grpSp>
          <p:nvGrpSpPr>
            <p:cNvPr id="12" name="Group 12"/>
            <p:cNvGrpSpPr/>
            <p:nvPr/>
          </p:nvGrpSpPr>
          <p:grpSpPr>
            <a:xfrm>
              <a:off x="0" y="0"/>
              <a:ext cx="5336771" cy="1819191"/>
              <a:chOff x="0" y="0"/>
              <a:chExt cx="3133810" cy="1068249"/>
            </a:xfrm>
          </p:grpSpPr>
          <p:sp>
            <p:nvSpPr>
              <p:cNvPr id="13" name="Freeform 13"/>
              <p:cNvSpPr/>
              <p:nvPr/>
            </p:nvSpPr>
            <p:spPr>
              <a:xfrm>
                <a:off x="0" y="0"/>
                <a:ext cx="3133810" cy="1068249"/>
              </a:xfrm>
              <a:custGeom>
                <a:avLst/>
                <a:gdLst/>
                <a:ahLst/>
                <a:cxnLst/>
                <a:rect l="l" t="t" r="r" b="b"/>
                <a:pathLst>
                  <a:path w="3133810" h="1068249">
                    <a:moveTo>
                      <a:pt x="3009350" y="1068249"/>
                    </a:moveTo>
                    <a:lnTo>
                      <a:pt x="124460" y="1068249"/>
                    </a:lnTo>
                    <a:cubicBezTo>
                      <a:pt x="55880" y="1068249"/>
                      <a:pt x="0" y="1012369"/>
                      <a:pt x="0" y="943789"/>
                    </a:cubicBezTo>
                    <a:lnTo>
                      <a:pt x="0" y="124460"/>
                    </a:lnTo>
                    <a:cubicBezTo>
                      <a:pt x="0" y="55880"/>
                      <a:pt x="55880" y="0"/>
                      <a:pt x="124460" y="0"/>
                    </a:cubicBezTo>
                    <a:lnTo>
                      <a:pt x="3009350" y="0"/>
                    </a:lnTo>
                    <a:cubicBezTo>
                      <a:pt x="3077930" y="0"/>
                      <a:pt x="3133810" y="55880"/>
                      <a:pt x="3133810" y="124460"/>
                    </a:cubicBezTo>
                    <a:lnTo>
                      <a:pt x="3133810" y="943789"/>
                    </a:lnTo>
                    <a:cubicBezTo>
                      <a:pt x="3133810" y="1012369"/>
                      <a:pt x="3077930" y="1068249"/>
                      <a:pt x="3009350" y="1068249"/>
                    </a:cubicBezTo>
                    <a:close/>
                  </a:path>
                </a:pathLst>
              </a:custGeom>
              <a:solidFill>
                <a:srgbClr val="62C7CE"/>
              </a:solidFill>
            </p:spPr>
          </p:sp>
        </p:grpSp>
        <p:sp>
          <p:nvSpPr>
            <p:cNvPr id="14" name="TextBox 14"/>
            <p:cNvSpPr txBox="1"/>
            <p:nvPr/>
          </p:nvSpPr>
          <p:spPr>
            <a:xfrm>
              <a:off x="575266" y="553370"/>
              <a:ext cx="4186238" cy="674351"/>
            </a:xfrm>
            <a:prstGeom prst="rect">
              <a:avLst/>
            </a:prstGeom>
          </p:spPr>
          <p:txBody>
            <a:bodyPr lIns="0" tIns="0" rIns="0" bIns="0" rtlCol="0" anchor="t">
              <a:spAutoFit/>
            </a:bodyPr>
            <a:lstStyle/>
            <a:p>
              <a:pPr marL="0" lvl="0" indent="0" algn="l">
                <a:lnSpc>
                  <a:spcPts val="4138"/>
                </a:lnSpc>
                <a:spcBef>
                  <a:spcPct val="0"/>
                </a:spcBef>
              </a:pPr>
              <a:r>
                <a:rPr lang="en-US" sz="3183" spc="63">
                  <a:solidFill>
                    <a:srgbClr val="0C1815"/>
                  </a:solidFill>
                  <a:latin typeface="Open Sauce Bold"/>
                </a:rPr>
                <a:t>JURISDICTION</a:t>
              </a:r>
            </a:p>
          </p:txBody>
        </p:sp>
        <p:sp>
          <p:nvSpPr>
            <p:cNvPr id="15" name="TextBox 15"/>
            <p:cNvSpPr txBox="1"/>
            <p:nvPr/>
          </p:nvSpPr>
          <p:spPr>
            <a:xfrm>
              <a:off x="580398" y="2181094"/>
              <a:ext cx="4186238" cy="580319"/>
            </a:xfrm>
            <a:prstGeom prst="rect">
              <a:avLst/>
            </a:prstGeom>
          </p:spPr>
          <p:txBody>
            <a:bodyPr lIns="0" tIns="0" rIns="0" bIns="0" rtlCol="0" anchor="t">
              <a:spAutoFit/>
            </a:bodyPr>
            <a:lstStyle/>
            <a:p>
              <a:pPr marL="0" lvl="0" indent="0" algn="l">
                <a:lnSpc>
                  <a:spcPts val="3721"/>
                </a:lnSpc>
                <a:spcBef>
                  <a:spcPct val="0"/>
                </a:spcBef>
              </a:pPr>
              <a:r>
                <a:rPr lang="en-US" sz="2480">
                  <a:solidFill>
                    <a:srgbClr val="0C1815"/>
                  </a:solidFill>
                  <a:latin typeface="Open Sauce"/>
                </a:rPr>
                <a:t>Federal or State?</a:t>
              </a:r>
            </a:p>
          </p:txBody>
        </p:sp>
      </p:grpSp>
      <p:grpSp>
        <p:nvGrpSpPr>
          <p:cNvPr id="16" name="Group 16"/>
          <p:cNvGrpSpPr/>
          <p:nvPr/>
        </p:nvGrpSpPr>
        <p:grpSpPr>
          <a:xfrm>
            <a:off x="9196895" y="3051771"/>
            <a:ext cx="4003310" cy="5150648"/>
            <a:chOff x="0" y="0"/>
            <a:chExt cx="5337746" cy="6867531"/>
          </a:xfrm>
        </p:grpSpPr>
        <p:grpSp>
          <p:nvGrpSpPr>
            <p:cNvPr id="17" name="Group 17"/>
            <p:cNvGrpSpPr/>
            <p:nvPr/>
          </p:nvGrpSpPr>
          <p:grpSpPr>
            <a:xfrm>
              <a:off x="0" y="0"/>
              <a:ext cx="5336771" cy="6867531"/>
              <a:chOff x="0" y="0"/>
              <a:chExt cx="3133810" cy="4032689"/>
            </a:xfrm>
          </p:grpSpPr>
          <p:sp>
            <p:nvSpPr>
              <p:cNvPr id="18" name="Freeform 18"/>
              <p:cNvSpPr/>
              <p:nvPr/>
            </p:nvSpPr>
            <p:spPr>
              <a:xfrm>
                <a:off x="0" y="0"/>
                <a:ext cx="3133810" cy="4032689"/>
              </a:xfrm>
              <a:custGeom>
                <a:avLst/>
                <a:gdLst/>
                <a:ahLst/>
                <a:cxnLst/>
                <a:rect l="l" t="t" r="r" b="b"/>
                <a:pathLst>
                  <a:path w="3133810" h="4032689">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89"/>
                      <a:pt x="3009350" y="4032689"/>
                    </a:cubicBezTo>
                    <a:close/>
                  </a:path>
                </a:pathLst>
              </a:custGeom>
              <a:solidFill>
                <a:srgbClr val="D6E1D1"/>
              </a:solidFill>
            </p:spPr>
          </p:sp>
        </p:grpSp>
        <p:grpSp>
          <p:nvGrpSpPr>
            <p:cNvPr id="19" name="Group 19"/>
            <p:cNvGrpSpPr/>
            <p:nvPr/>
          </p:nvGrpSpPr>
          <p:grpSpPr>
            <a:xfrm>
              <a:off x="975" y="0"/>
              <a:ext cx="5336771" cy="1819191"/>
              <a:chOff x="0" y="0"/>
              <a:chExt cx="3133810" cy="1068249"/>
            </a:xfrm>
          </p:grpSpPr>
          <p:sp>
            <p:nvSpPr>
              <p:cNvPr id="20" name="Freeform 20"/>
              <p:cNvSpPr/>
              <p:nvPr/>
            </p:nvSpPr>
            <p:spPr>
              <a:xfrm>
                <a:off x="0" y="0"/>
                <a:ext cx="3133810" cy="1068249"/>
              </a:xfrm>
              <a:custGeom>
                <a:avLst/>
                <a:gdLst/>
                <a:ahLst/>
                <a:cxnLst/>
                <a:rect l="l" t="t" r="r" b="b"/>
                <a:pathLst>
                  <a:path w="3133810" h="1068249">
                    <a:moveTo>
                      <a:pt x="3009350" y="1068249"/>
                    </a:moveTo>
                    <a:lnTo>
                      <a:pt x="124460" y="1068249"/>
                    </a:lnTo>
                    <a:cubicBezTo>
                      <a:pt x="55880" y="1068249"/>
                      <a:pt x="0" y="1012369"/>
                      <a:pt x="0" y="943789"/>
                    </a:cubicBezTo>
                    <a:lnTo>
                      <a:pt x="0" y="124460"/>
                    </a:lnTo>
                    <a:cubicBezTo>
                      <a:pt x="0" y="55880"/>
                      <a:pt x="55880" y="0"/>
                      <a:pt x="124460" y="0"/>
                    </a:cubicBezTo>
                    <a:lnTo>
                      <a:pt x="3009350" y="0"/>
                    </a:lnTo>
                    <a:cubicBezTo>
                      <a:pt x="3077930" y="0"/>
                      <a:pt x="3133810" y="55880"/>
                      <a:pt x="3133810" y="124460"/>
                    </a:cubicBezTo>
                    <a:lnTo>
                      <a:pt x="3133810" y="943789"/>
                    </a:lnTo>
                    <a:cubicBezTo>
                      <a:pt x="3133810" y="1012369"/>
                      <a:pt x="3077930" y="1068249"/>
                      <a:pt x="3009350" y="1068249"/>
                    </a:cubicBezTo>
                    <a:close/>
                  </a:path>
                </a:pathLst>
              </a:custGeom>
              <a:solidFill>
                <a:srgbClr val="62C7CE"/>
              </a:solidFill>
            </p:spPr>
          </p:sp>
        </p:grpSp>
        <p:sp>
          <p:nvSpPr>
            <p:cNvPr id="21" name="TextBox 21"/>
            <p:cNvSpPr txBox="1"/>
            <p:nvPr/>
          </p:nvSpPr>
          <p:spPr>
            <a:xfrm>
              <a:off x="288609" y="355984"/>
              <a:ext cx="4761504" cy="1364514"/>
            </a:xfrm>
            <a:prstGeom prst="rect">
              <a:avLst/>
            </a:prstGeom>
          </p:spPr>
          <p:txBody>
            <a:bodyPr lIns="0" tIns="0" rIns="0" bIns="0" rtlCol="0" anchor="t">
              <a:spAutoFit/>
            </a:bodyPr>
            <a:lstStyle/>
            <a:p>
              <a:pPr marL="0" lvl="0" indent="0" algn="l">
                <a:lnSpc>
                  <a:spcPts val="4138"/>
                </a:lnSpc>
                <a:spcBef>
                  <a:spcPct val="0"/>
                </a:spcBef>
              </a:pPr>
              <a:r>
                <a:rPr lang="en-US" sz="3183" spc="63">
                  <a:solidFill>
                    <a:srgbClr val="0C1815"/>
                  </a:solidFill>
                  <a:latin typeface="Open Sauce Bold"/>
                </a:rPr>
                <a:t>CLAIMS &amp; LEGAL ISSUES</a:t>
              </a:r>
            </a:p>
          </p:txBody>
        </p:sp>
        <p:sp>
          <p:nvSpPr>
            <p:cNvPr id="22" name="TextBox 22"/>
            <p:cNvSpPr txBox="1"/>
            <p:nvPr/>
          </p:nvSpPr>
          <p:spPr>
            <a:xfrm>
              <a:off x="575266" y="2181094"/>
              <a:ext cx="4186238" cy="4422108"/>
            </a:xfrm>
            <a:prstGeom prst="rect">
              <a:avLst/>
            </a:prstGeom>
          </p:spPr>
          <p:txBody>
            <a:bodyPr lIns="0" tIns="0" rIns="0" bIns="0" rtlCol="0" anchor="t">
              <a:spAutoFit/>
            </a:bodyPr>
            <a:lstStyle/>
            <a:p>
              <a:pPr>
                <a:lnSpc>
                  <a:spcPts val="3721"/>
                </a:lnSpc>
              </a:pPr>
              <a:r>
                <a:rPr lang="en-US" sz="2480">
                  <a:solidFill>
                    <a:srgbClr val="0C1815"/>
                  </a:solidFill>
                  <a:latin typeface="Open Sauce"/>
                </a:rPr>
                <a:t>Justiciability</a:t>
              </a:r>
            </a:p>
            <a:p>
              <a:pPr>
                <a:lnSpc>
                  <a:spcPts val="1417"/>
                </a:lnSpc>
              </a:pPr>
              <a:endParaRPr lang="en-US" sz="2480">
                <a:solidFill>
                  <a:srgbClr val="0C1815"/>
                </a:solidFill>
                <a:latin typeface="Open Sauce"/>
              </a:endParaRPr>
            </a:p>
            <a:p>
              <a:pPr>
                <a:lnSpc>
                  <a:spcPts val="3721"/>
                </a:lnSpc>
              </a:pPr>
              <a:r>
                <a:rPr lang="en-US" sz="2480">
                  <a:solidFill>
                    <a:srgbClr val="0C1815"/>
                  </a:solidFill>
                  <a:latin typeface="Open Sauce"/>
                </a:rPr>
                <a:t>Constitutional and rights-based</a:t>
              </a:r>
            </a:p>
            <a:p>
              <a:pPr>
                <a:lnSpc>
                  <a:spcPts val="1417"/>
                </a:lnSpc>
              </a:pPr>
              <a:endParaRPr lang="en-US" sz="2480">
                <a:solidFill>
                  <a:srgbClr val="0C1815"/>
                </a:solidFill>
                <a:latin typeface="Open Sauce"/>
              </a:endParaRPr>
            </a:p>
            <a:p>
              <a:pPr>
                <a:lnSpc>
                  <a:spcPts val="3721"/>
                </a:lnSpc>
              </a:pPr>
              <a:r>
                <a:rPr lang="en-US" sz="2480">
                  <a:solidFill>
                    <a:srgbClr val="0C1815"/>
                  </a:solidFill>
                  <a:latin typeface="Open Sauce"/>
                </a:rPr>
                <a:t>Statutory and administrative</a:t>
              </a:r>
            </a:p>
            <a:p>
              <a:pPr>
                <a:lnSpc>
                  <a:spcPts val="1417"/>
                </a:lnSpc>
              </a:pPr>
              <a:endParaRPr lang="en-US" sz="2480">
                <a:solidFill>
                  <a:srgbClr val="0C1815"/>
                </a:solidFill>
                <a:latin typeface="Open Sauce"/>
              </a:endParaRPr>
            </a:p>
            <a:p>
              <a:pPr marL="0" lvl="0" indent="0" algn="l">
                <a:lnSpc>
                  <a:spcPts val="3671"/>
                </a:lnSpc>
              </a:pPr>
              <a:r>
                <a:rPr lang="en-US" sz="2480">
                  <a:solidFill>
                    <a:srgbClr val="0C1815"/>
                  </a:solidFill>
                  <a:latin typeface="Open Sauce"/>
                </a:rPr>
                <a:t>Common law </a:t>
              </a:r>
            </a:p>
          </p:txBody>
        </p:sp>
      </p:grpSp>
      <p:grpSp>
        <p:nvGrpSpPr>
          <p:cNvPr id="23" name="Group 23"/>
          <p:cNvGrpSpPr/>
          <p:nvPr/>
        </p:nvGrpSpPr>
        <p:grpSpPr>
          <a:xfrm>
            <a:off x="13430829" y="3051771"/>
            <a:ext cx="3947314" cy="5150648"/>
            <a:chOff x="0" y="0"/>
            <a:chExt cx="5263086" cy="6867531"/>
          </a:xfrm>
        </p:grpSpPr>
        <p:grpSp>
          <p:nvGrpSpPr>
            <p:cNvPr id="24" name="Group 24"/>
            <p:cNvGrpSpPr/>
            <p:nvPr/>
          </p:nvGrpSpPr>
          <p:grpSpPr>
            <a:xfrm>
              <a:off x="0" y="97295"/>
              <a:ext cx="5261163" cy="6770236"/>
              <a:chOff x="0" y="0"/>
              <a:chExt cx="3133810" cy="4032689"/>
            </a:xfrm>
          </p:grpSpPr>
          <p:sp>
            <p:nvSpPr>
              <p:cNvPr id="25" name="Freeform 25"/>
              <p:cNvSpPr/>
              <p:nvPr/>
            </p:nvSpPr>
            <p:spPr>
              <a:xfrm>
                <a:off x="0" y="0"/>
                <a:ext cx="3133810" cy="4032689"/>
              </a:xfrm>
              <a:custGeom>
                <a:avLst/>
                <a:gdLst/>
                <a:ahLst/>
                <a:cxnLst/>
                <a:rect l="l" t="t" r="r" b="b"/>
                <a:pathLst>
                  <a:path w="3133810" h="4032689">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89"/>
                      <a:pt x="3009350" y="4032689"/>
                    </a:cubicBezTo>
                    <a:close/>
                  </a:path>
                </a:pathLst>
              </a:custGeom>
              <a:solidFill>
                <a:srgbClr val="D6E1D1"/>
              </a:solidFill>
            </p:spPr>
          </p:sp>
        </p:grpSp>
        <p:grpSp>
          <p:nvGrpSpPr>
            <p:cNvPr id="26" name="Group 26"/>
            <p:cNvGrpSpPr/>
            <p:nvPr/>
          </p:nvGrpSpPr>
          <p:grpSpPr>
            <a:xfrm>
              <a:off x="1923" y="0"/>
              <a:ext cx="5261163" cy="1793417"/>
              <a:chOff x="0" y="0"/>
              <a:chExt cx="3133810" cy="1068249"/>
            </a:xfrm>
          </p:grpSpPr>
          <p:sp>
            <p:nvSpPr>
              <p:cNvPr id="27" name="Freeform 27"/>
              <p:cNvSpPr/>
              <p:nvPr/>
            </p:nvSpPr>
            <p:spPr>
              <a:xfrm>
                <a:off x="0" y="0"/>
                <a:ext cx="3133810" cy="1068249"/>
              </a:xfrm>
              <a:custGeom>
                <a:avLst/>
                <a:gdLst/>
                <a:ahLst/>
                <a:cxnLst/>
                <a:rect l="l" t="t" r="r" b="b"/>
                <a:pathLst>
                  <a:path w="3133810" h="1068249">
                    <a:moveTo>
                      <a:pt x="3009350" y="1068249"/>
                    </a:moveTo>
                    <a:lnTo>
                      <a:pt x="124460" y="1068249"/>
                    </a:lnTo>
                    <a:cubicBezTo>
                      <a:pt x="55880" y="1068249"/>
                      <a:pt x="0" y="1012369"/>
                      <a:pt x="0" y="943789"/>
                    </a:cubicBezTo>
                    <a:lnTo>
                      <a:pt x="0" y="124460"/>
                    </a:lnTo>
                    <a:cubicBezTo>
                      <a:pt x="0" y="55880"/>
                      <a:pt x="55880" y="0"/>
                      <a:pt x="124460" y="0"/>
                    </a:cubicBezTo>
                    <a:lnTo>
                      <a:pt x="3009350" y="0"/>
                    </a:lnTo>
                    <a:cubicBezTo>
                      <a:pt x="3077930" y="0"/>
                      <a:pt x="3133810" y="55880"/>
                      <a:pt x="3133810" y="124460"/>
                    </a:cubicBezTo>
                    <a:lnTo>
                      <a:pt x="3133810" y="943789"/>
                    </a:lnTo>
                    <a:cubicBezTo>
                      <a:pt x="3133810" y="1012369"/>
                      <a:pt x="3077930" y="1068249"/>
                      <a:pt x="3009350" y="1068249"/>
                    </a:cubicBezTo>
                    <a:close/>
                  </a:path>
                </a:pathLst>
              </a:custGeom>
              <a:solidFill>
                <a:srgbClr val="62C7CE"/>
              </a:solidFill>
            </p:spPr>
          </p:sp>
        </p:grpSp>
        <p:sp>
          <p:nvSpPr>
            <p:cNvPr id="28" name="TextBox 28"/>
            <p:cNvSpPr txBox="1"/>
            <p:nvPr/>
          </p:nvSpPr>
          <p:spPr>
            <a:xfrm>
              <a:off x="943655" y="651810"/>
              <a:ext cx="4126930" cy="655812"/>
            </a:xfrm>
            <a:prstGeom prst="rect">
              <a:avLst/>
            </a:prstGeom>
          </p:spPr>
          <p:txBody>
            <a:bodyPr lIns="0" tIns="0" rIns="0" bIns="0" rtlCol="0" anchor="t">
              <a:spAutoFit/>
            </a:bodyPr>
            <a:lstStyle/>
            <a:p>
              <a:pPr marL="0" lvl="0" indent="0" algn="l">
                <a:lnSpc>
                  <a:spcPts val="4080"/>
                </a:lnSpc>
                <a:spcBef>
                  <a:spcPct val="0"/>
                </a:spcBef>
              </a:pPr>
              <a:r>
                <a:rPr lang="en-US" sz="3138" spc="62">
                  <a:solidFill>
                    <a:srgbClr val="0C1815"/>
                  </a:solidFill>
                  <a:latin typeface="Open Sauce Bold"/>
                </a:rPr>
                <a:t>REMEDIES</a:t>
              </a:r>
            </a:p>
          </p:txBody>
        </p:sp>
        <p:sp>
          <p:nvSpPr>
            <p:cNvPr id="29" name="TextBox 29"/>
            <p:cNvSpPr txBox="1"/>
            <p:nvPr/>
          </p:nvSpPr>
          <p:spPr>
            <a:xfrm>
              <a:off x="513762" y="2255934"/>
              <a:ext cx="4126930" cy="2959792"/>
            </a:xfrm>
            <a:prstGeom prst="rect">
              <a:avLst/>
            </a:prstGeom>
          </p:spPr>
          <p:txBody>
            <a:bodyPr lIns="0" tIns="0" rIns="0" bIns="0" rtlCol="0" anchor="t">
              <a:spAutoFit/>
            </a:bodyPr>
            <a:lstStyle/>
            <a:p>
              <a:pPr>
                <a:lnSpc>
                  <a:spcPts val="3668"/>
                </a:lnSpc>
              </a:pPr>
              <a:r>
                <a:rPr lang="en-US" sz="2445">
                  <a:solidFill>
                    <a:srgbClr val="0C1815"/>
                  </a:solidFill>
                  <a:latin typeface="Open Sauce"/>
                </a:rPr>
                <a:t>Damages</a:t>
              </a:r>
            </a:p>
            <a:p>
              <a:pPr>
                <a:lnSpc>
                  <a:spcPts val="1048"/>
                </a:lnSpc>
              </a:pPr>
              <a:endParaRPr lang="en-US" sz="2445">
                <a:solidFill>
                  <a:srgbClr val="0C1815"/>
                </a:solidFill>
                <a:latin typeface="Open Sauce"/>
              </a:endParaRPr>
            </a:p>
            <a:p>
              <a:pPr>
                <a:lnSpc>
                  <a:spcPts val="3668"/>
                </a:lnSpc>
              </a:pPr>
              <a:r>
                <a:rPr lang="en-US" sz="2445">
                  <a:solidFill>
                    <a:srgbClr val="0C1815"/>
                  </a:solidFill>
                  <a:latin typeface="Open Sauce"/>
                </a:rPr>
                <a:t>Injunction</a:t>
              </a:r>
            </a:p>
            <a:p>
              <a:pPr>
                <a:lnSpc>
                  <a:spcPts val="1048"/>
                </a:lnSpc>
              </a:pPr>
              <a:endParaRPr lang="en-US" sz="2445">
                <a:solidFill>
                  <a:srgbClr val="0C1815"/>
                </a:solidFill>
                <a:latin typeface="Open Sauce"/>
              </a:endParaRPr>
            </a:p>
            <a:p>
              <a:pPr>
                <a:lnSpc>
                  <a:spcPts val="3668"/>
                </a:lnSpc>
              </a:pPr>
              <a:r>
                <a:rPr lang="en-US" sz="2445">
                  <a:solidFill>
                    <a:srgbClr val="0C1815"/>
                  </a:solidFill>
                  <a:latin typeface="Open Sauce"/>
                </a:rPr>
                <a:t>Declaratory</a:t>
              </a:r>
            </a:p>
            <a:p>
              <a:pPr>
                <a:lnSpc>
                  <a:spcPts val="1048"/>
                </a:lnSpc>
              </a:pPr>
              <a:endParaRPr lang="en-US" sz="2445">
                <a:solidFill>
                  <a:srgbClr val="0C1815"/>
                </a:solidFill>
                <a:latin typeface="Open Sauce"/>
              </a:endParaRPr>
            </a:p>
            <a:p>
              <a:pPr marL="0" lvl="0" indent="0" algn="l">
                <a:lnSpc>
                  <a:spcPts val="3668"/>
                </a:lnSpc>
                <a:spcBef>
                  <a:spcPct val="0"/>
                </a:spcBef>
              </a:pPr>
              <a:r>
                <a:rPr lang="en-US" sz="2445">
                  <a:solidFill>
                    <a:srgbClr val="0C1815"/>
                  </a:solidFill>
                  <a:latin typeface="Open Sauce"/>
                </a:rPr>
                <a:t>Accounting</a:t>
              </a:r>
            </a:p>
          </p:txBody>
        </p:sp>
      </p:grpSp>
      <p:sp>
        <p:nvSpPr>
          <p:cNvPr id="30" name="TextBox 30"/>
          <p:cNvSpPr txBox="1"/>
          <p:nvPr/>
        </p:nvSpPr>
        <p:spPr>
          <a:xfrm>
            <a:off x="2096887" y="1019175"/>
            <a:ext cx="14094227" cy="1228725"/>
          </a:xfrm>
          <a:prstGeom prst="rect">
            <a:avLst/>
          </a:prstGeom>
        </p:spPr>
        <p:txBody>
          <a:bodyPr lIns="0" tIns="0" rIns="0" bIns="0" rtlCol="0" anchor="t">
            <a:spAutoFit/>
          </a:bodyPr>
          <a:lstStyle/>
          <a:p>
            <a:pPr marL="0" lvl="0" indent="0" algn="ctr">
              <a:lnSpc>
                <a:spcPts val="9600"/>
              </a:lnSpc>
              <a:spcBef>
                <a:spcPct val="0"/>
              </a:spcBef>
            </a:pPr>
            <a:r>
              <a:rPr lang="en-US" sz="8000" spc="160">
                <a:solidFill>
                  <a:srgbClr val="BADB43"/>
                </a:solidFill>
                <a:latin typeface="Open Sauce SemiBold Bold"/>
              </a:rPr>
              <a:t>LEGAL LANDSCAPE</a:t>
            </a:r>
          </a:p>
        </p:txBody>
      </p:sp>
      <p:grpSp>
        <p:nvGrpSpPr>
          <p:cNvPr id="31" name="Group 31"/>
          <p:cNvGrpSpPr/>
          <p:nvPr/>
        </p:nvGrpSpPr>
        <p:grpSpPr>
          <a:xfrm>
            <a:off x="483489" y="426864"/>
            <a:ext cx="13573242" cy="448022"/>
            <a:chOff x="0" y="0"/>
            <a:chExt cx="18097656" cy="597362"/>
          </a:xfrm>
        </p:grpSpPr>
        <p:sp>
          <p:nvSpPr>
            <p:cNvPr id="32" name="TextBox 32"/>
            <p:cNvSpPr txBox="1"/>
            <p:nvPr/>
          </p:nvSpPr>
          <p:spPr>
            <a:xfrm>
              <a:off x="925900" y="-110079"/>
              <a:ext cx="17171756" cy="690034"/>
            </a:xfrm>
            <a:prstGeom prst="rect">
              <a:avLst/>
            </a:prstGeom>
          </p:spPr>
          <p:txBody>
            <a:bodyPr lIns="0" tIns="0" rIns="0" bIns="0" rtlCol="0" anchor="t">
              <a:spAutoFit/>
            </a:bodyPr>
            <a:lstStyle/>
            <a:p>
              <a:pPr algn="l">
                <a:lnSpc>
                  <a:spcPts val="4999"/>
                </a:lnSpc>
              </a:pPr>
              <a:r>
                <a:rPr lang="en-US" sz="2499">
                  <a:solidFill>
                    <a:srgbClr val="D6E1D1">
                      <a:alpha val="33725"/>
                    </a:srgbClr>
                  </a:solidFill>
                  <a:latin typeface="Open Sauce SemiBold"/>
                </a:rPr>
                <a:t>LEGAL LANDSCAPE</a:t>
              </a:r>
            </a:p>
          </p:txBody>
        </p:sp>
        <p:grpSp>
          <p:nvGrpSpPr>
            <p:cNvPr id="33" name="Group 33"/>
            <p:cNvGrpSpPr/>
            <p:nvPr/>
          </p:nvGrpSpPr>
          <p:grpSpPr>
            <a:xfrm>
              <a:off x="68613" y="0"/>
              <a:ext cx="589723" cy="597362"/>
              <a:chOff x="0" y="0"/>
              <a:chExt cx="6350000" cy="6350000"/>
            </a:xfrm>
          </p:grpSpPr>
          <p:sp>
            <p:nvSpPr>
              <p:cNvPr id="34" name="Freeform 3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6E1D1">
                  <a:alpha val="44706"/>
                </a:srgbClr>
              </a:solidFill>
            </p:spPr>
          </p:sp>
        </p:grpSp>
        <p:sp>
          <p:nvSpPr>
            <p:cNvPr id="35" name="TextBox 35"/>
            <p:cNvSpPr txBox="1"/>
            <p:nvPr/>
          </p:nvSpPr>
          <p:spPr>
            <a:xfrm>
              <a:off x="0" y="-48452"/>
              <a:ext cx="726948" cy="599017"/>
            </a:xfrm>
            <a:prstGeom prst="rect">
              <a:avLst/>
            </a:prstGeom>
          </p:spPr>
          <p:txBody>
            <a:bodyPr lIns="0" tIns="0" rIns="0" bIns="0" rtlCol="0" anchor="t">
              <a:spAutoFit/>
            </a:bodyPr>
            <a:lstStyle/>
            <a:p>
              <a:pPr algn="ctr">
                <a:lnSpc>
                  <a:spcPts val="3924"/>
                </a:lnSpc>
              </a:pPr>
              <a:r>
                <a:rPr lang="en-US" sz="2499">
                  <a:solidFill>
                    <a:srgbClr val="D6E1D1">
                      <a:alpha val="29804"/>
                    </a:srgbClr>
                  </a:solidFill>
                  <a:latin typeface="Open Sauce SemiBold Bold"/>
                </a:rPr>
                <a:t>3</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alphaModFix amt="48000"/>
            <a:extLst>
              <a:ext uri="{28A0092B-C50C-407E-A947-70E740481C1C}">
                <a14:useLocalDpi xmlns:a14="http://schemas.microsoft.com/office/drawing/2010/main"/>
              </a:ext>
            </a:extLst>
          </a:blip>
          <a:srcRect/>
          <a:stretch>
            <a:fillRect/>
          </a:stretch>
        </p:blipFill>
        <p:spPr>
          <a:xfrm>
            <a:off x="-5287821" y="0"/>
            <a:ext cx="15636766" cy="10417995"/>
          </a:xfrm>
          <a:prstGeom prst="rect">
            <a:avLst/>
          </a:prstGeom>
        </p:spPr>
      </p:pic>
      <p:grpSp>
        <p:nvGrpSpPr>
          <p:cNvPr id="3" name="Group 3"/>
          <p:cNvGrpSpPr/>
          <p:nvPr/>
        </p:nvGrpSpPr>
        <p:grpSpPr>
          <a:xfrm>
            <a:off x="185715" y="250479"/>
            <a:ext cx="13483446" cy="412923"/>
            <a:chOff x="0" y="0"/>
            <a:chExt cx="17977928" cy="550564"/>
          </a:xfrm>
        </p:grpSpPr>
        <p:sp>
          <p:nvSpPr>
            <p:cNvPr id="4" name="TextBox 4"/>
            <p:cNvSpPr txBox="1"/>
            <p:nvPr/>
          </p:nvSpPr>
          <p:spPr>
            <a:xfrm>
              <a:off x="806172" y="94423"/>
              <a:ext cx="17171756" cy="456142"/>
            </a:xfrm>
            <a:prstGeom prst="rect">
              <a:avLst/>
            </a:prstGeom>
          </p:spPr>
          <p:txBody>
            <a:bodyPr lIns="0" tIns="0" rIns="0" bIns="0" rtlCol="0" anchor="t">
              <a:spAutoFit/>
            </a:bodyPr>
            <a:lstStyle/>
            <a:p>
              <a:pPr algn="l">
                <a:lnSpc>
                  <a:spcPts val="2499"/>
                </a:lnSpc>
              </a:pPr>
              <a:r>
                <a:rPr lang="en-US" sz="2499">
                  <a:solidFill>
                    <a:srgbClr val="D6E1D1">
                      <a:alpha val="80784"/>
                    </a:srgbClr>
                  </a:solidFill>
                  <a:latin typeface="Open Sauce SemiBold"/>
                </a:rPr>
                <a:t>LEGAL LANDSCAPE</a:t>
              </a:r>
            </a:p>
          </p:txBody>
        </p:sp>
        <p:grpSp>
          <p:nvGrpSpPr>
            <p:cNvPr id="5" name="Group 5"/>
            <p:cNvGrpSpPr/>
            <p:nvPr/>
          </p:nvGrpSpPr>
          <p:grpSpPr>
            <a:xfrm>
              <a:off x="91712" y="0"/>
              <a:ext cx="543524" cy="550564"/>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6E1D1">
                  <a:alpha val="44706"/>
                </a:srgbClr>
              </a:solidFill>
            </p:spPr>
          </p:sp>
        </p:grpSp>
        <p:sp>
          <p:nvSpPr>
            <p:cNvPr id="7" name="TextBox 7"/>
            <p:cNvSpPr txBox="1"/>
            <p:nvPr/>
          </p:nvSpPr>
          <p:spPr>
            <a:xfrm>
              <a:off x="0" y="-71851"/>
              <a:ext cx="726948" cy="599017"/>
            </a:xfrm>
            <a:prstGeom prst="rect">
              <a:avLst/>
            </a:prstGeom>
          </p:spPr>
          <p:txBody>
            <a:bodyPr lIns="0" tIns="0" rIns="0" bIns="0" rtlCol="0" anchor="t">
              <a:spAutoFit/>
            </a:bodyPr>
            <a:lstStyle/>
            <a:p>
              <a:pPr algn="ctr">
                <a:lnSpc>
                  <a:spcPts val="3924"/>
                </a:lnSpc>
              </a:pPr>
              <a:r>
                <a:rPr lang="en-US" sz="2499">
                  <a:solidFill>
                    <a:srgbClr val="263036">
                      <a:alpha val="78824"/>
                    </a:srgbClr>
                  </a:solidFill>
                  <a:latin typeface="Open Sauce SemiBold Bold"/>
                </a:rPr>
                <a:t>3</a:t>
              </a:r>
            </a:p>
          </p:txBody>
        </p:sp>
      </p:grpSp>
      <p:sp>
        <p:nvSpPr>
          <p:cNvPr id="8" name="TextBox 8"/>
          <p:cNvSpPr txBox="1"/>
          <p:nvPr/>
        </p:nvSpPr>
        <p:spPr>
          <a:xfrm>
            <a:off x="10348945" y="1276351"/>
            <a:ext cx="7610107" cy="7981949"/>
          </a:xfrm>
          <a:prstGeom prst="rect">
            <a:avLst/>
          </a:prstGeom>
        </p:spPr>
        <p:txBody>
          <a:bodyPr lIns="0" tIns="0" rIns="0" bIns="0" rtlCol="0" anchor="t">
            <a:spAutoFit/>
          </a:bodyPr>
          <a:lstStyle/>
          <a:p>
            <a:pPr marL="647703" lvl="1" indent="-323852">
              <a:lnSpc>
                <a:spcPts val="4500"/>
              </a:lnSpc>
              <a:buFont typeface="Arial"/>
              <a:buChar char="•"/>
            </a:pPr>
            <a:r>
              <a:rPr lang="en-US" sz="3000">
                <a:solidFill>
                  <a:srgbClr val="62C7CE"/>
                </a:solidFill>
                <a:latin typeface="Open Sauce SemiBold Bold"/>
              </a:rPr>
              <a:t>Cases involve claims by:</a:t>
            </a:r>
            <a:r>
              <a:rPr lang="en-US" sz="3000">
                <a:solidFill>
                  <a:srgbClr val="62C7CE"/>
                </a:solidFill>
                <a:latin typeface="Open Sauce SemiBold"/>
              </a:rPr>
              <a:t> </a:t>
            </a:r>
            <a:r>
              <a:rPr lang="en-US" sz="3000">
                <a:solidFill>
                  <a:srgbClr val="FFFFFF"/>
                </a:solidFill>
                <a:latin typeface="Open Sauce SemiBold"/>
              </a:rPr>
              <a:t>individuals, industry, and NGOs against state and municipal governmental bodies</a:t>
            </a:r>
          </a:p>
          <a:p>
            <a:pPr>
              <a:lnSpc>
                <a:spcPts val="4500"/>
              </a:lnSpc>
            </a:pPr>
            <a:endParaRPr lang="en-US" sz="3000">
              <a:solidFill>
                <a:srgbClr val="FFFFFF"/>
              </a:solidFill>
              <a:latin typeface="Open Sauce SemiBold"/>
            </a:endParaRPr>
          </a:p>
          <a:p>
            <a:pPr marL="647703" lvl="1" indent="-323852">
              <a:lnSpc>
                <a:spcPts val="4500"/>
              </a:lnSpc>
              <a:buFont typeface="Arial"/>
              <a:buChar char="•"/>
            </a:pPr>
            <a:r>
              <a:rPr lang="en-US" sz="3000">
                <a:solidFill>
                  <a:srgbClr val="62C7CE"/>
                </a:solidFill>
                <a:latin typeface="Open Sauce SemiBold Bold"/>
              </a:rPr>
              <a:t>The argument:</a:t>
            </a:r>
            <a:r>
              <a:rPr lang="en-US" sz="3000">
                <a:solidFill>
                  <a:srgbClr val="62C7CE"/>
                </a:solidFill>
                <a:latin typeface="Open Sauce SemiBold"/>
              </a:rPr>
              <a:t> </a:t>
            </a:r>
            <a:r>
              <a:rPr lang="en-US" sz="3000">
                <a:solidFill>
                  <a:srgbClr val="FFFFFF"/>
                </a:solidFill>
                <a:latin typeface="Open Sauce SemiBold"/>
              </a:rPr>
              <a:t>Environmental review conducted was deficient</a:t>
            </a:r>
          </a:p>
          <a:p>
            <a:pPr marL="1295406" lvl="2" indent="-431802">
              <a:lnSpc>
                <a:spcPts val="4500"/>
              </a:lnSpc>
              <a:buFont typeface="Arial"/>
              <a:buChar char="⚬"/>
            </a:pPr>
            <a:r>
              <a:rPr lang="en-US" sz="3000">
                <a:solidFill>
                  <a:srgbClr val="FFFFFF"/>
                </a:solidFill>
                <a:latin typeface="Open Sauce SemiBold"/>
              </a:rPr>
              <a:t>Failure to adequately disclose, analyze, or mitigate climate impacts </a:t>
            </a:r>
            <a:r>
              <a:rPr lang="en-US" sz="3000">
                <a:solidFill>
                  <a:srgbClr val="FFFFFF"/>
                </a:solidFill>
                <a:latin typeface="Open Sauce SemiBold Italics"/>
              </a:rPr>
              <a:t>of</a:t>
            </a:r>
            <a:r>
              <a:rPr lang="en-US" sz="3000">
                <a:solidFill>
                  <a:srgbClr val="FFFFFF"/>
                </a:solidFill>
                <a:latin typeface="Open Sauce SemiBold"/>
              </a:rPr>
              <a:t> the project</a:t>
            </a:r>
          </a:p>
          <a:p>
            <a:pPr marL="1295406" lvl="2" indent="-431802">
              <a:lnSpc>
                <a:spcPts val="4500"/>
              </a:lnSpc>
              <a:buFont typeface="Arial"/>
              <a:buChar char="⚬"/>
            </a:pPr>
            <a:r>
              <a:rPr lang="en-US" sz="3000">
                <a:solidFill>
                  <a:srgbClr val="FFFFFF"/>
                </a:solidFill>
                <a:latin typeface="Open Sauce SemiBold"/>
              </a:rPr>
              <a:t>Failure to adequately consider climate impacts </a:t>
            </a:r>
            <a:r>
              <a:rPr lang="en-US" sz="3000">
                <a:solidFill>
                  <a:srgbClr val="FFFFFF"/>
                </a:solidFill>
                <a:latin typeface="Open Sauce SemiBold Italics"/>
              </a:rPr>
              <a:t>on </a:t>
            </a:r>
            <a:r>
              <a:rPr lang="en-US" sz="3000">
                <a:solidFill>
                  <a:srgbClr val="FFFFFF"/>
                </a:solidFill>
                <a:latin typeface="Open Sauce SemiBold"/>
              </a:rPr>
              <a:t>the project</a:t>
            </a:r>
          </a:p>
          <a:p>
            <a:pPr marL="1295406" lvl="2" indent="-431802">
              <a:lnSpc>
                <a:spcPts val="4500"/>
              </a:lnSpc>
              <a:buFont typeface="Arial"/>
              <a:buChar char="⚬"/>
            </a:pPr>
            <a:r>
              <a:rPr lang="en-US" sz="3000">
                <a:solidFill>
                  <a:srgbClr val="FFFFFF"/>
                </a:solidFill>
                <a:latin typeface="Open Sauce SemiBold"/>
              </a:rPr>
              <a:t>No (supplemental) environmental review was conducted </a:t>
            </a:r>
          </a:p>
          <a:p>
            <a:pPr algn="l">
              <a:lnSpc>
                <a:spcPts val="4500"/>
              </a:lnSpc>
            </a:pPr>
            <a:endParaRPr lang="en-US" sz="3000">
              <a:solidFill>
                <a:srgbClr val="FFFFFF"/>
              </a:solidFill>
              <a:latin typeface="Open Sauce SemiBold"/>
            </a:endParaRPr>
          </a:p>
        </p:txBody>
      </p:sp>
      <p:sp>
        <p:nvSpPr>
          <p:cNvPr id="9" name="TextBox 9"/>
          <p:cNvSpPr txBox="1"/>
          <p:nvPr/>
        </p:nvSpPr>
        <p:spPr>
          <a:xfrm>
            <a:off x="1028700" y="1636444"/>
            <a:ext cx="9034495" cy="3533775"/>
          </a:xfrm>
          <a:prstGeom prst="rect">
            <a:avLst/>
          </a:prstGeom>
        </p:spPr>
        <p:txBody>
          <a:bodyPr lIns="0" tIns="0" rIns="0" bIns="0" rtlCol="0" anchor="t">
            <a:spAutoFit/>
          </a:bodyPr>
          <a:lstStyle/>
          <a:p>
            <a:pPr marL="0" lvl="0" indent="0">
              <a:lnSpc>
                <a:spcPts val="9360"/>
              </a:lnSpc>
              <a:spcBef>
                <a:spcPct val="0"/>
              </a:spcBef>
            </a:pPr>
            <a:r>
              <a:rPr lang="en-US" sz="7800">
                <a:solidFill>
                  <a:srgbClr val="BADB43"/>
                </a:solidFill>
                <a:latin typeface="Open Sauce SemiBold Bold"/>
              </a:rPr>
              <a:t>STATE ENVIRONMENTAL REVIEW LAWS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TextBox 2"/>
          <p:cNvSpPr txBox="1"/>
          <p:nvPr/>
        </p:nvSpPr>
        <p:spPr>
          <a:xfrm>
            <a:off x="1672774" y="1811820"/>
            <a:ext cx="8263778" cy="1171575"/>
          </a:xfrm>
          <a:prstGeom prst="rect">
            <a:avLst/>
          </a:prstGeom>
        </p:spPr>
        <p:txBody>
          <a:bodyPr lIns="0" tIns="0" rIns="0" bIns="0" rtlCol="0" anchor="t">
            <a:spAutoFit/>
          </a:bodyPr>
          <a:lstStyle/>
          <a:p>
            <a:pPr marL="0" lvl="0" indent="0" algn="l">
              <a:lnSpc>
                <a:spcPts val="9240"/>
              </a:lnSpc>
              <a:spcBef>
                <a:spcPct val="0"/>
              </a:spcBef>
            </a:pPr>
            <a:r>
              <a:rPr lang="en-US" sz="7700">
                <a:solidFill>
                  <a:srgbClr val="BADB43"/>
                </a:solidFill>
                <a:latin typeface="Open Sauce SemiBold Bold"/>
              </a:rPr>
              <a:t>OUTLINE</a:t>
            </a:r>
          </a:p>
        </p:txBody>
      </p:sp>
      <p:grpSp>
        <p:nvGrpSpPr>
          <p:cNvPr id="3" name="Group 3"/>
          <p:cNvGrpSpPr/>
          <p:nvPr/>
        </p:nvGrpSpPr>
        <p:grpSpPr>
          <a:xfrm>
            <a:off x="8520735" y="1811820"/>
            <a:ext cx="8738565" cy="771999"/>
            <a:chOff x="0" y="0"/>
            <a:chExt cx="11651420" cy="1029332"/>
          </a:xfrm>
        </p:grpSpPr>
        <p:sp>
          <p:nvSpPr>
            <p:cNvPr id="4" name="TextBox 4"/>
            <p:cNvSpPr txBox="1"/>
            <p:nvPr/>
          </p:nvSpPr>
          <p:spPr>
            <a:xfrm>
              <a:off x="1887756" y="-171515"/>
              <a:ext cx="9763664" cy="1077087"/>
            </a:xfrm>
            <a:prstGeom prst="rect">
              <a:avLst/>
            </a:prstGeom>
          </p:spPr>
          <p:txBody>
            <a:bodyPr lIns="0" tIns="0" rIns="0" bIns="0" rtlCol="0" anchor="t">
              <a:spAutoFit/>
            </a:bodyPr>
            <a:lstStyle/>
            <a:p>
              <a:pPr algn="l">
                <a:lnSpc>
                  <a:spcPts val="7769"/>
                </a:lnSpc>
              </a:pPr>
              <a:r>
                <a:rPr lang="en-US" sz="3884">
                  <a:solidFill>
                    <a:srgbClr val="D6E1D1"/>
                  </a:solidFill>
                  <a:latin typeface="Open Sauce SemiBold Bold"/>
                </a:rPr>
                <a:t>INTRODUCTION</a:t>
              </a:r>
            </a:p>
          </p:txBody>
        </p:sp>
        <p:grpSp>
          <p:nvGrpSpPr>
            <p:cNvPr id="5" name="Group 5"/>
            <p:cNvGrpSpPr/>
            <p:nvPr/>
          </p:nvGrpSpPr>
          <p:grpSpPr>
            <a:xfrm>
              <a:off x="0" y="0"/>
              <a:ext cx="1029332" cy="1029332"/>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6E1D1"/>
              </a:solidFill>
            </p:spPr>
          </p:sp>
        </p:grpSp>
        <p:sp>
          <p:nvSpPr>
            <p:cNvPr id="7" name="TextBox 7"/>
            <p:cNvSpPr txBox="1"/>
            <p:nvPr/>
          </p:nvSpPr>
          <p:spPr>
            <a:xfrm>
              <a:off x="151192" y="27367"/>
              <a:ext cx="726948" cy="850773"/>
            </a:xfrm>
            <a:prstGeom prst="rect">
              <a:avLst/>
            </a:prstGeom>
          </p:spPr>
          <p:txBody>
            <a:bodyPr lIns="0" tIns="0" rIns="0" bIns="0" rtlCol="0" anchor="t">
              <a:spAutoFit/>
            </a:bodyPr>
            <a:lstStyle/>
            <a:p>
              <a:pPr algn="ctr">
                <a:lnSpc>
                  <a:spcPts val="5652"/>
                </a:lnSpc>
              </a:pPr>
              <a:r>
                <a:rPr lang="en-US" sz="3600">
                  <a:solidFill>
                    <a:srgbClr val="313F47"/>
                  </a:solidFill>
                  <a:latin typeface="Open Sauce SemiBold Bold"/>
                </a:rPr>
                <a:t>1</a:t>
              </a:r>
            </a:p>
          </p:txBody>
        </p:sp>
      </p:grpSp>
      <p:sp>
        <p:nvSpPr>
          <p:cNvPr id="8" name="TextBox 8"/>
          <p:cNvSpPr txBox="1"/>
          <p:nvPr/>
        </p:nvSpPr>
        <p:spPr>
          <a:xfrm>
            <a:off x="9936552" y="3281255"/>
            <a:ext cx="7322748" cy="508254"/>
          </a:xfrm>
          <a:prstGeom prst="rect">
            <a:avLst/>
          </a:prstGeom>
        </p:spPr>
        <p:txBody>
          <a:bodyPr lIns="0" tIns="0" rIns="0" bIns="0" rtlCol="0" anchor="t">
            <a:spAutoFit/>
          </a:bodyPr>
          <a:lstStyle/>
          <a:p>
            <a:pPr marL="0" lvl="1" indent="0" algn="l">
              <a:lnSpc>
                <a:spcPts val="3884"/>
              </a:lnSpc>
            </a:pPr>
            <a:r>
              <a:rPr lang="en-US" sz="3884">
                <a:solidFill>
                  <a:srgbClr val="D6E1D1"/>
                </a:solidFill>
                <a:latin typeface="Open Sauce SemiBold Bold"/>
              </a:rPr>
              <a:t>SCOPE AND TRENDS</a:t>
            </a:r>
          </a:p>
        </p:txBody>
      </p:sp>
      <p:grpSp>
        <p:nvGrpSpPr>
          <p:cNvPr id="9" name="Group 9"/>
          <p:cNvGrpSpPr/>
          <p:nvPr/>
        </p:nvGrpSpPr>
        <p:grpSpPr>
          <a:xfrm>
            <a:off x="8520735" y="3091661"/>
            <a:ext cx="771999" cy="771999"/>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6E1D1"/>
            </a:solidFill>
          </p:spPr>
        </p:sp>
      </p:grpSp>
      <p:sp>
        <p:nvSpPr>
          <p:cNvPr id="11" name="TextBox 11"/>
          <p:cNvSpPr txBox="1"/>
          <p:nvPr/>
        </p:nvSpPr>
        <p:spPr>
          <a:xfrm>
            <a:off x="8634129" y="3081230"/>
            <a:ext cx="545211" cy="669036"/>
          </a:xfrm>
          <a:prstGeom prst="rect">
            <a:avLst/>
          </a:prstGeom>
        </p:spPr>
        <p:txBody>
          <a:bodyPr lIns="0" tIns="0" rIns="0" bIns="0" rtlCol="0" anchor="t">
            <a:spAutoFit/>
          </a:bodyPr>
          <a:lstStyle/>
          <a:p>
            <a:pPr marL="0" lvl="1" indent="0" algn="ctr">
              <a:lnSpc>
                <a:spcPts val="5652"/>
              </a:lnSpc>
              <a:spcBef>
                <a:spcPct val="0"/>
              </a:spcBef>
            </a:pPr>
            <a:r>
              <a:rPr lang="en-US" sz="3600" u="none">
                <a:solidFill>
                  <a:srgbClr val="313F47"/>
                </a:solidFill>
                <a:latin typeface="Open Sauce SemiBold Bold"/>
              </a:rPr>
              <a:t>2</a:t>
            </a:r>
          </a:p>
        </p:txBody>
      </p:sp>
      <p:sp>
        <p:nvSpPr>
          <p:cNvPr id="12" name="TextBox 12"/>
          <p:cNvSpPr txBox="1"/>
          <p:nvPr/>
        </p:nvSpPr>
        <p:spPr>
          <a:xfrm>
            <a:off x="9936552" y="5821314"/>
            <a:ext cx="8351448" cy="508254"/>
          </a:xfrm>
          <a:prstGeom prst="rect">
            <a:avLst/>
          </a:prstGeom>
        </p:spPr>
        <p:txBody>
          <a:bodyPr lIns="0" tIns="0" rIns="0" bIns="0" rtlCol="0" anchor="t">
            <a:spAutoFit/>
          </a:bodyPr>
          <a:lstStyle/>
          <a:p>
            <a:pPr marL="0" lvl="1" indent="0" algn="l">
              <a:lnSpc>
                <a:spcPts val="3884"/>
              </a:lnSpc>
            </a:pPr>
            <a:r>
              <a:rPr lang="en-US" sz="3884">
                <a:solidFill>
                  <a:srgbClr val="D6E1D1"/>
                </a:solidFill>
                <a:latin typeface="Open Sauce SemiBold Bold"/>
              </a:rPr>
              <a:t>CLIMATE CASES IN MARYLAND</a:t>
            </a:r>
          </a:p>
        </p:txBody>
      </p:sp>
      <p:grpSp>
        <p:nvGrpSpPr>
          <p:cNvPr id="13" name="Group 13"/>
          <p:cNvGrpSpPr/>
          <p:nvPr/>
        </p:nvGrpSpPr>
        <p:grpSpPr>
          <a:xfrm>
            <a:off x="8520735" y="5651342"/>
            <a:ext cx="771999" cy="771999"/>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6E1D1"/>
            </a:solidFill>
          </p:spPr>
        </p:sp>
      </p:grpSp>
      <p:sp>
        <p:nvSpPr>
          <p:cNvPr id="15" name="TextBox 15"/>
          <p:cNvSpPr txBox="1"/>
          <p:nvPr/>
        </p:nvSpPr>
        <p:spPr>
          <a:xfrm>
            <a:off x="8634129" y="5640911"/>
            <a:ext cx="545211" cy="669036"/>
          </a:xfrm>
          <a:prstGeom prst="rect">
            <a:avLst/>
          </a:prstGeom>
        </p:spPr>
        <p:txBody>
          <a:bodyPr lIns="0" tIns="0" rIns="0" bIns="0" rtlCol="0" anchor="t">
            <a:spAutoFit/>
          </a:bodyPr>
          <a:lstStyle/>
          <a:p>
            <a:pPr marL="0" lvl="1" indent="0" algn="ctr">
              <a:lnSpc>
                <a:spcPts val="5652"/>
              </a:lnSpc>
              <a:spcBef>
                <a:spcPct val="0"/>
              </a:spcBef>
            </a:pPr>
            <a:r>
              <a:rPr lang="en-US" sz="3600" u="none">
                <a:solidFill>
                  <a:srgbClr val="313F47"/>
                </a:solidFill>
                <a:latin typeface="Open Sauce SemiBold Bold"/>
              </a:rPr>
              <a:t>4</a:t>
            </a:r>
          </a:p>
        </p:txBody>
      </p:sp>
      <p:sp>
        <p:nvSpPr>
          <p:cNvPr id="16" name="TextBox 16"/>
          <p:cNvSpPr txBox="1"/>
          <p:nvPr/>
        </p:nvSpPr>
        <p:spPr>
          <a:xfrm>
            <a:off x="9936552" y="4561095"/>
            <a:ext cx="7322748" cy="508254"/>
          </a:xfrm>
          <a:prstGeom prst="rect">
            <a:avLst/>
          </a:prstGeom>
        </p:spPr>
        <p:txBody>
          <a:bodyPr lIns="0" tIns="0" rIns="0" bIns="0" rtlCol="0" anchor="t">
            <a:spAutoFit/>
          </a:bodyPr>
          <a:lstStyle/>
          <a:p>
            <a:pPr marL="0" lvl="1" indent="0" algn="l">
              <a:lnSpc>
                <a:spcPts val="3884"/>
              </a:lnSpc>
            </a:pPr>
            <a:r>
              <a:rPr lang="en-US" sz="3884">
                <a:solidFill>
                  <a:srgbClr val="D6E1D1"/>
                </a:solidFill>
                <a:latin typeface="Open Sauce SemiBold Bold"/>
              </a:rPr>
              <a:t>LEGAL LANDSCAPE</a:t>
            </a:r>
          </a:p>
        </p:txBody>
      </p:sp>
      <p:grpSp>
        <p:nvGrpSpPr>
          <p:cNvPr id="17" name="Group 17"/>
          <p:cNvGrpSpPr/>
          <p:nvPr/>
        </p:nvGrpSpPr>
        <p:grpSpPr>
          <a:xfrm>
            <a:off x="8520735" y="4371501"/>
            <a:ext cx="771999" cy="771999"/>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6E1D1"/>
            </a:solidFill>
          </p:spPr>
        </p:sp>
      </p:grpSp>
      <p:sp>
        <p:nvSpPr>
          <p:cNvPr id="19" name="TextBox 19"/>
          <p:cNvSpPr txBox="1"/>
          <p:nvPr/>
        </p:nvSpPr>
        <p:spPr>
          <a:xfrm>
            <a:off x="8634129" y="4361070"/>
            <a:ext cx="545211" cy="669036"/>
          </a:xfrm>
          <a:prstGeom prst="rect">
            <a:avLst/>
          </a:prstGeom>
        </p:spPr>
        <p:txBody>
          <a:bodyPr lIns="0" tIns="0" rIns="0" bIns="0" rtlCol="0" anchor="t">
            <a:spAutoFit/>
          </a:bodyPr>
          <a:lstStyle/>
          <a:p>
            <a:pPr marL="0" lvl="1" indent="0" algn="ctr">
              <a:lnSpc>
                <a:spcPts val="5652"/>
              </a:lnSpc>
              <a:spcBef>
                <a:spcPct val="0"/>
              </a:spcBef>
            </a:pPr>
            <a:r>
              <a:rPr lang="en-US" sz="3600" u="none">
                <a:solidFill>
                  <a:srgbClr val="313F47"/>
                </a:solidFill>
                <a:latin typeface="Open Sauce SemiBold Bold"/>
              </a:rPr>
              <a:t>3</a:t>
            </a:r>
          </a:p>
        </p:txBody>
      </p:sp>
      <p:sp>
        <p:nvSpPr>
          <p:cNvPr id="20" name="TextBox 20"/>
          <p:cNvSpPr txBox="1"/>
          <p:nvPr/>
        </p:nvSpPr>
        <p:spPr>
          <a:xfrm>
            <a:off x="9936552" y="7081533"/>
            <a:ext cx="7322748" cy="508254"/>
          </a:xfrm>
          <a:prstGeom prst="rect">
            <a:avLst/>
          </a:prstGeom>
        </p:spPr>
        <p:txBody>
          <a:bodyPr lIns="0" tIns="0" rIns="0" bIns="0" rtlCol="0" anchor="t">
            <a:spAutoFit/>
          </a:bodyPr>
          <a:lstStyle/>
          <a:p>
            <a:pPr marL="0" lvl="1" indent="0" algn="l">
              <a:lnSpc>
                <a:spcPts val="3884"/>
              </a:lnSpc>
            </a:pPr>
            <a:r>
              <a:rPr lang="en-US" sz="3884">
                <a:solidFill>
                  <a:srgbClr val="D6E1D1"/>
                </a:solidFill>
                <a:latin typeface="Open Sauce SemiBold Bold"/>
              </a:rPr>
              <a:t>CONCLUSION</a:t>
            </a:r>
          </a:p>
        </p:txBody>
      </p:sp>
      <p:grpSp>
        <p:nvGrpSpPr>
          <p:cNvPr id="21" name="Group 21"/>
          <p:cNvGrpSpPr/>
          <p:nvPr/>
        </p:nvGrpSpPr>
        <p:grpSpPr>
          <a:xfrm>
            <a:off x="8520735" y="6931182"/>
            <a:ext cx="771999" cy="771999"/>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6E1D1"/>
            </a:solidFill>
          </p:spPr>
        </p:sp>
      </p:grpSp>
      <p:sp>
        <p:nvSpPr>
          <p:cNvPr id="23" name="TextBox 23"/>
          <p:cNvSpPr txBox="1"/>
          <p:nvPr/>
        </p:nvSpPr>
        <p:spPr>
          <a:xfrm>
            <a:off x="8634129" y="6920751"/>
            <a:ext cx="545211" cy="669036"/>
          </a:xfrm>
          <a:prstGeom prst="rect">
            <a:avLst/>
          </a:prstGeom>
        </p:spPr>
        <p:txBody>
          <a:bodyPr lIns="0" tIns="0" rIns="0" bIns="0" rtlCol="0" anchor="t">
            <a:spAutoFit/>
          </a:bodyPr>
          <a:lstStyle/>
          <a:p>
            <a:pPr marL="0" lvl="1" indent="0" algn="ctr">
              <a:lnSpc>
                <a:spcPts val="5652"/>
              </a:lnSpc>
              <a:spcBef>
                <a:spcPct val="0"/>
              </a:spcBef>
            </a:pPr>
            <a:r>
              <a:rPr lang="en-US" sz="3600" u="none">
                <a:solidFill>
                  <a:srgbClr val="313F47"/>
                </a:solidFill>
                <a:latin typeface="Open Sauce SemiBold Bold"/>
              </a:rPr>
              <a:t>5</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grpSp>
        <p:nvGrpSpPr>
          <p:cNvPr id="2" name="Group 2"/>
          <p:cNvGrpSpPr/>
          <p:nvPr/>
        </p:nvGrpSpPr>
        <p:grpSpPr>
          <a:xfrm>
            <a:off x="9144000" y="0"/>
            <a:ext cx="9144000" cy="10287000"/>
            <a:chOff x="0" y="0"/>
            <a:chExt cx="12192000" cy="13716000"/>
          </a:xfrm>
        </p:grpSpPr>
        <p:pic>
          <p:nvPicPr>
            <p:cNvPr id="3" name="Picture 3"/>
            <p:cNvPicPr>
              <a:picLocks noChangeAspect="1"/>
            </p:cNvPicPr>
            <p:nvPr/>
          </p:nvPicPr>
          <p:blipFill>
            <a:blip r:embed="rId2" cstate="email">
              <a:alphaModFix amt="78000"/>
              <a:extLst>
                <a:ext uri="{28A0092B-C50C-407E-A947-70E740481C1C}">
                  <a14:useLocalDpi xmlns:a14="http://schemas.microsoft.com/office/drawing/2010/main"/>
                </a:ext>
              </a:extLst>
            </a:blip>
            <a:srcRect/>
            <a:stretch>
              <a:fillRect/>
            </a:stretch>
          </p:blipFill>
          <p:spPr>
            <a:xfrm>
              <a:off x="0" y="0"/>
              <a:ext cx="6032500" cy="13716000"/>
            </a:xfrm>
            <a:prstGeom prst="rect">
              <a:avLst/>
            </a:prstGeom>
          </p:spPr>
        </p:pic>
        <p:pic>
          <p:nvPicPr>
            <p:cNvPr id="4" name="Picture 4"/>
            <p:cNvPicPr>
              <a:picLocks noChangeAspect="1"/>
            </p:cNvPicPr>
            <p:nvPr/>
          </p:nvPicPr>
          <p:blipFill>
            <a:blip r:embed="rId3" cstate="email">
              <a:alphaModFix amt="78000"/>
              <a:extLst>
                <a:ext uri="{28A0092B-C50C-407E-A947-70E740481C1C}">
                  <a14:useLocalDpi xmlns:a14="http://schemas.microsoft.com/office/drawing/2010/main"/>
                </a:ext>
              </a:extLst>
            </a:blip>
            <a:srcRect/>
            <a:stretch>
              <a:fillRect/>
            </a:stretch>
          </p:blipFill>
          <p:spPr>
            <a:xfrm>
              <a:off x="6159500" y="0"/>
              <a:ext cx="6032500" cy="6794500"/>
            </a:xfrm>
            <a:prstGeom prst="rect">
              <a:avLst/>
            </a:prstGeom>
          </p:spPr>
        </p:pic>
        <p:pic>
          <p:nvPicPr>
            <p:cNvPr id="5" name="Picture 5"/>
            <p:cNvPicPr>
              <a:picLocks noChangeAspect="1"/>
            </p:cNvPicPr>
            <p:nvPr/>
          </p:nvPicPr>
          <p:blipFill>
            <a:blip r:embed="rId4" cstate="email">
              <a:alphaModFix amt="78000"/>
              <a:extLst>
                <a:ext uri="{28A0092B-C50C-407E-A947-70E740481C1C}">
                  <a14:useLocalDpi xmlns:a14="http://schemas.microsoft.com/office/drawing/2010/main"/>
                </a:ext>
              </a:extLst>
            </a:blip>
            <a:srcRect/>
            <a:stretch>
              <a:fillRect/>
            </a:stretch>
          </p:blipFill>
          <p:spPr>
            <a:xfrm>
              <a:off x="6159500" y="6921500"/>
              <a:ext cx="6032500" cy="6794500"/>
            </a:xfrm>
            <a:prstGeom prst="rect">
              <a:avLst/>
            </a:prstGeom>
          </p:spPr>
        </p:pic>
      </p:grpSp>
      <p:grpSp>
        <p:nvGrpSpPr>
          <p:cNvPr id="6" name="Group 6"/>
          <p:cNvGrpSpPr/>
          <p:nvPr/>
        </p:nvGrpSpPr>
        <p:grpSpPr>
          <a:xfrm>
            <a:off x="483489" y="426864"/>
            <a:ext cx="13573242" cy="448022"/>
            <a:chOff x="0" y="0"/>
            <a:chExt cx="18097656" cy="597362"/>
          </a:xfrm>
        </p:grpSpPr>
        <p:sp>
          <p:nvSpPr>
            <p:cNvPr id="7" name="TextBox 7"/>
            <p:cNvSpPr txBox="1"/>
            <p:nvPr/>
          </p:nvSpPr>
          <p:spPr>
            <a:xfrm>
              <a:off x="925900" y="-110079"/>
              <a:ext cx="17171756" cy="690034"/>
            </a:xfrm>
            <a:prstGeom prst="rect">
              <a:avLst/>
            </a:prstGeom>
          </p:spPr>
          <p:txBody>
            <a:bodyPr lIns="0" tIns="0" rIns="0" bIns="0" rtlCol="0" anchor="t">
              <a:spAutoFit/>
            </a:bodyPr>
            <a:lstStyle/>
            <a:p>
              <a:pPr algn="l">
                <a:lnSpc>
                  <a:spcPts val="4999"/>
                </a:lnSpc>
              </a:pPr>
              <a:r>
                <a:rPr lang="en-US" sz="2499">
                  <a:solidFill>
                    <a:srgbClr val="D6E1D1">
                      <a:alpha val="33725"/>
                    </a:srgbClr>
                  </a:solidFill>
                  <a:latin typeface="Open Sauce SemiBold"/>
                </a:rPr>
                <a:t>LEGAL LANDSCAPE</a:t>
              </a:r>
            </a:p>
          </p:txBody>
        </p:sp>
        <p:grpSp>
          <p:nvGrpSpPr>
            <p:cNvPr id="8" name="Group 8"/>
            <p:cNvGrpSpPr/>
            <p:nvPr/>
          </p:nvGrpSpPr>
          <p:grpSpPr>
            <a:xfrm>
              <a:off x="68613" y="0"/>
              <a:ext cx="589723" cy="597362"/>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6E1D1">
                  <a:alpha val="44706"/>
                </a:srgbClr>
              </a:solidFill>
            </p:spPr>
          </p:sp>
        </p:grpSp>
        <p:sp>
          <p:nvSpPr>
            <p:cNvPr id="10" name="TextBox 10"/>
            <p:cNvSpPr txBox="1"/>
            <p:nvPr/>
          </p:nvSpPr>
          <p:spPr>
            <a:xfrm>
              <a:off x="0" y="-48452"/>
              <a:ext cx="726948" cy="599017"/>
            </a:xfrm>
            <a:prstGeom prst="rect">
              <a:avLst/>
            </a:prstGeom>
          </p:spPr>
          <p:txBody>
            <a:bodyPr lIns="0" tIns="0" rIns="0" bIns="0" rtlCol="0" anchor="t">
              <a:spAutoFit/>
            </a:bodyPr>
            <a:lstStyle/>
            <a:p>
              <a:pPr algn="ctr">
                <a:lnSpc>
                  <a:spcPts val="3924"/>
                </a:lnSpc>
              </a:pPr>
              <a:r>
                <a:rPr lang="en-US" sz="2499">
                  <a:solidFill>
                    <a:srgbClr val="D6E1D1">
                      <a:alpha val="29804"/>
                    </a:srgbClr>
                  </a:solidFill>
                  <a:latin typeface="Open Sauce SemiBold Bold"/>
                </a:rPr>
                <a:t>3</a:t>
              </a:r>
            </a:p>
          </p:txBody>
        </p:sp>
      </p:grpSp>
      <p:sp>
        <p:nvSpPr>
          <p:cNvPr id="11" name="TextBox 11"/>
          <p:cNvSpPr txBox="1"/>
          <p:nvPr/>
        </p:nvSpPr>
        <p:spPr>
          <a:xfrm>
            <a:off x="1028700" y="3660315"/>
            <a:ext cx="6894514" cy="6381276"/>
          </a:xfrm>
          <a:prstGeom prst="rect">
            <a:avLst/>
          </a:prstGeom>
        </p:spPr>
        <p:txBody>
          <a:bodyPr lIns="0" tIns="0" rIns="0" bIns="0" rtlCol="0" anchor="t">
            <a:spAutoFit/>
          </a:bodyPr>
          <a:lstStyle/>
          <a:p>
            <a:pPr marL="649573" lvl="1" indent="-324787">
              <a:lnSpc>
                <a:spcPts val="4513"/>
              </a:lnSpc>
              <a:buFont typeface="Arial"/>
              <a:buChar char="•"/>
            </a:pPr>
            <a:r>
              <a:rPr lang="en-US" sz="3008">
                <a:solidFill>
                  <a:srgbClr val="FFFFFF"/>
                </a:solidFill>
                <a:latin typeface="Open Sauce SemiBold"/>
              </a:rPr>
              <a:t>Claiming governments are undermining fundamental rights by contributing to climate change</a:t>
            </a:r>
          </a:p>
          <a:p>
            <a:pPr marL="669336" lvl="1" indent="-334668">
              <a:lnSpc>
                <a:spcPts val="4650"/>
              </a:lnSpc>
              <a:buFont typeface="Arial"/>
              <a:buChar char="•"/>
            </a:pPr>
            <a:r>
              <a:rPr lang="en-US" sz="3100">
                <a:solidFill>
                  <a:srgbClr val="FFFFFF"/>
                </a:solidFill>
                <a:latin typeface="Open Sauce SemiBold"/>
              </a:rPr>
              <a:t>Declaratory and injunctive relief</a:t>
            </a:r>
          </a:p>
          <a:p>
            <a:pPr>
              <a:lnSpc>
                <a:spcPts val="4787"/>
              </a:lnSpc>
            </a:pPr>
            <a:endParaRPr lang="en-US" sz="3100">
              <a:solidFill>
                <a:srgbClr val="FFFFFF"/>
              </a:solidFill>
              <a:latin typeface="Open Sauce SemiBold"/>
            </a:endParaRPr>
          </a:p>
          <a:p>
            <a:pPr>
              <a:lnSpc>
                <a:spcPts val="4787"/>
              </a:lnSpc>
            </a:pPr>
            <a:r>
              <a:rPr lang="en-US" sz="3191">
                <a:solidFill>
                  <a:srgbClr val="62C7CE"/>
                </a:solidFill>
                <a:latin typeface="Open Sauce SemiBold Bold"/>
              </a:rPr>
              <a:t>Cases</a:t>
            </a:r>
          </a:p>
          <a:p>
            <a:pPr marL="689100" lvl="1" indent="-344550">
              <a:lnSpc>
                <a:spcPts val="4787"/>
              </a:lnSpc>
              <a:buFont typeface="Arial"/>
              <a:buChar char="•"/>
            </a:pPr>
            <a:r>
              <a:rPr lang="en-US" sz="3191">
                <a:solidFill>
                  <a:srgbClr val="FFFFFF"/>
                </a:solidFill>
                <a:latin typeface="Open Sauce SemiBold"/>
              </a:rPr>
              <a:t>NGO with 50-state strategy (HI, MT, UT...)</a:t>
            </a:r>
          </a:p>
          <a:p>
            <a:pPr marL="689100" lvl="1" indent="-344550">
              <a:lnSpc>
                <a:spcPts val="4787"/>
              </a:lnSpc>
              <a:buFont typeface="Arial"/>
              <a:buChar char="•"/>
            </a:pPr>
            <a:r>
              <a:rPr lang="en-US" sz="3191">
                <a:solidFill>
                  <a:srgbClr val="FFFFFF"/>
                </a:solidFill>
                <a:latin typeface="Open Sauce SemiBold"/>
              </a:rPr>
              <a:t>Similar federal case: </a:t>
            </a:r>
            <a:r>
              <a:rPr lang="en-US" sz="3191">
                <a:solidFill>
                  <a:srgbClr val="FFFFFF"/>
                </a:solidFill>
                <a:latin typeface="Open Sauce SemiBold Italics"/>
              </a:rPr>
              <a:t>Juliana </a:t>
            </a:r>
          </a:p>
          <a:p>
            <a:pPr algn="l">
              <a:lnSpc>
                <a:spcPts val="4388"/>
              </a:lnSpc>
            </a:pPr>
            <a:endParaRPr lang="en-US" sz="3191">
              <a:solidFill>
                <a:srgbClr val="FFFFFF"/>
              </a:solidFill>
              <a:latin typeface="Open Sauce SemiBold Italics"/>
            </a:endParaRPr>
          </a:p>
        </p:txBody>
      </p:sp>
      <p:sp>
        <p:nvSpPr>
          <p:cNvPr id="12" name="TextBox 12"/>
          <p:cNvSpPr txBox="1"/>
          <p:nvPr/>
        </p:nvSpPr>
        <p:spPr>
          <a:xfrm>
            <a:off x="1028700" y="1264064"/>
            <a:ext cx="13028031" cy="2352675"/>
          </a:xfrm>
          <a:prstGeom prst="rect">
            <a:avLst/>
          </a:prstGeom>
        </p:spPr>
        <p:txBody>
          <a:bodyPr lIns="0" tIns="0" rIns="0" bIns="0" rtlCol="0" anchor="t">
            <a:spAutoFit/>
          </a:bodyPr>
          <a:lstStyle/>
          <a:p>
            <a:pPr marL="0" lvl="0" indent="0">
              <a:lnSpc>
                <a:spcPts val="9360"/>
              </a:lnSpc>
              <a:spcBef>
                <a:spcPct val="0"/>
              </a:spcBef>
            </a:pPr>
            <a:r>
              <a:rPr lang="en-US" sz="7800">
                <a:solidFill>
                  <a:srgbClr val="BADB43"/>
                </a:solidFill>
                <a:latin typeface="Open Sauce SemiBold Bold"/>
              </a:rPr>
              <a:t>CONSTITUTIONAL RIGHTS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3571690" y="2334818"/>
            <a:ext cx="11144619" cy="7452964"/>
          </a:xfrm>
          <a:prstGeom prst="rect">
            <a:avLst/>
          </a:prstGeom>
        </p:spPr>
      </p:pic>
      <p:sp>
        <p:nvSpPr>
          <p:cNvPr id="4" name="TextBox 4"/>
          <p:cNvSpPr txBox="1"/>
          <p:nvPr/>
        </p:nvSpPr>
        <p:spPr>
          <a:xfrm>
            <a:off x="4923339" y="3545065"/>
            <a:ext cx="8441322" cy="5030608"/>
          </a:xfrm>
          <a:prstGeom prst="rect">
            <a:avLst/>
          </a:prstGeom>
        </p:spPr>
        <p:txBody>
          <a:bodyPr lIns="0" tIns="0" rIns="0" bIns="0" rtlCol="0" anchor="t">
            <a:spAutoFit/>
          </a:bodyPr>
          <a:lstStyle/>
          <a:p>
            <a:pPr>
              <a:lnSpc>
                <a:spcPts val="4671"/>
              </a:lnSpc>
            </a:pPr>
            <a:r>
              <a:rPr lang="en-US" sz="3114" dirty="0">
                <a:solidFill>
                  <a:srgbClr val="263036"/>
                </a:solidFill>
                <a:latin typeface="Open Sauce"/>
              </a:rPr>
              <a:t>Hawaii Constitution “[a]</a:t>
            </a:r>
            <a:r>
              <a:rPr lang="en-US" sz="3114" dirty="0" err="1">
                <a:solidFill>
                  <a:srgbClr val="263036"/>
                </a:solidFill>
                <a:latin typeface="Open Sauce"/>
              </a:rPr>
              <a:t>rticle</a:t>
            </a:r>
            <a:r>
              <a:rPr lang="en-US" sz="3114" dirty="0">
                <a:solidFill>
                  <a:srgbClr val="263036"/>
                </a:solidFill>
                <a:latin typeface="Open Sauce"/>
              </a:rPr>
              <a:t> XI, section 9’s</a:t>
            </a:r>
            <a:r>
              <a:rPr lang="en-US" sz="3114" dirty="0">
                <a:solidFill>
                  <a:srgbClr val="263036"/>
                </a:solidFill>
                <a:latin typeface="Open Sauce Bold"/>
              </a:rPr>
              <a:t> ‘clean and healthful environment’ right </a:t>
            </a:r>
            <a:r>
              <a:rPr lang="en-US" sz="3114" dirty="0">
                <a:solidFill>
                  <a:srgbClr val="263036"/>
                </a:solidFill>
                <a:latin typeface="Open Sauce"/>
              </a:rPr>
              <a:t>as defined by [Hawaii law] </a:t>
            </a:r>
            <a:r>
              <a:rPr lang="en-US" sz="3114" dirty="0">
                <a:solidFill>
                  <a:srgbClr val="263036"/>
                </a:solidFill>
                <a:highlight>
                  <a:srgbClr val="FFFF00"/>
                </a:highlight>
                <a:latin typeface="Open Sauce Bold"/>
              </a:rPr>
              <a:t>subsumes a right to a life-sustaining climate system</a:t>
            </a:r>
            <a:r>
              <a:rPr lang="en-US" sz="3114" dirty="0">
                <a:solidFill>
                  <a:srgbClr val="263036"/>
                </a:solidFill>
                <a:latin typeface="Open Sauce Bold"/>
              </a:rPr>
              <a:t>,”</a:t>
            </a:r>
            <a:r>
              <a:rPr lang="en-US" sz="3114" dirty="0">
                <a:solidFill>
                  <a:srgbClr val="263036"/>
                </a:solidFill>
                <a:latin typeface="Open Sauce"/>
              </a:rPr>
              <a:t> </a:t>
            </a:r>
            <a:r>
              <a:rPr lang="en-US" sz="3114" dirty="0">
                <a:solidFill>
                  <a:srgbClr val="263036"/>
                </a:solidFill>
                <a:latin typeface="Open Sauce Bold"/>
              </a:rPr>
              <a:t>The right to a life-sustaining climate system is not just affirmative; </a:t>
            </a:r>
            <a:r>
              <a:rPr lang="en-US" sz="3114" dirty="0">
                <a:solidFill>
                  <a:srgbClr val="263036"/>
                </a:solidFill>
                <a:highlight>
                  <a:srgbClr val="FFFF00"/>
                </a:highlight>
                <a:latin typeface="Open Sauce Bold"/>
              </a:rPr>
              <a:t>it is constantly evolving. </a:t>
            </a:r>
          </a:p>
          <a:p>
            <a:pPr algn="l">
              <a:lnSpc>
                <a:spcPts val="3771"/>
              </a:lnSpc>
            </a:pPr>
            <a:r>
              <a:rPr lang="en-US" sz="2514" dirty="0">
                <a:solidFill>
                  <a:srgbClr val="263036"/>
                </a:solidFill>
                <a:latin typeface="Open Sauce"/>
              </a:rPr>
              <a:t>In the Matter of the Application of Maui Electric Co., Ltd., SCOT-21-0000041 n.15 (Sup. Ct. Haw. Mar. 2, 2022).</a:t>
            </a:r>
          </a:p>
        </p:txBody>
      </p:sp>
      <p:sp>
        <p:nvSpPr>
          <p:cNvPr id="5" name="TextBox 5"/>
          <p:cNvSpPr txBox="1"/>
          <p:nvPr/>
        </p:nvSpPr>
        <p:spPr>
          <a:xfrm>
            <a:off x="712228" y="1369011"/>
            <a:ext cx="12227429" cy="923925"/>
          </a:xfrm>
          <a:prstGeom prst="rect">
            <a:avLst/>
          </a:prstGeom>
        </p:spPr>
        <p:txBody>
          <a:bodyPr lIns="0" tIns="0" rIns="0" bIns="0" rtlCol="0" anchor="t">
            <a:spAutoFit/>
          </a:bodyPr>
          <a:lstStyle/>
          <a:p>
            <a:pPr marL="0" lvl="0" indent="0">
              <a:lnSpc>
                <a:spcPts val="7200"/>
              </a:lnSpc>
              <a:spcBef>
                <a:spcPct val="0"/>
              </a:spcBef>
            </a:pPr>
            <a:r>
              <a:rPr lang="en-US" sz="6000">
                <a:solidFill>
                  <a:srgbClr val="BADB43"/>
                </a:solidFill>
                <a:latin typeface="Open Sauce SemiBold Bold"/>
              </a:rPr>
              <a:t>CONSTITUTIONAL RIGHTS</a:t>
            </a:r>
          </a:p>
        </p:txBody>
      </p:sp>
      <p:grpSp>
        <p:nvGrpSpPr>
          <p:cNvPr id="6" name="Group 6"/>
          <p:cNvGrpSpPr/>
          <p:nvPr/>
        </p:nvGrpSpPr>
        <p:grpSpPr>
          <a:xfrm>
            <a:off x="483489" y="426864"/>
            <a:ext cx="13573242" cy="448022"/>
            <a:chOff x="0" y="0"/>
            <a:chExt cx="18097656" cy="597362"/>
          </a:xfrm>
        </p:grpSpPr>
        <p:sp>
          <p:nvSpPr>
            <p:cNvPr id="7" name="TextBox 7"/>
            <p:cNvSpPr txBox="1"/>
            <p:nvPr/>
          </p:nvSpPr>
          <p:spPr>
            <a:xfrm>
              <a:off x="925900" y="-110079"/>
              <a:ext cx="17171756" cy="690034"/>
            </a:xfrm>
            <a:prstGeom prst="rect">
              <a:avLst/>
            </a:prstGeom>
          </p:spPr>
          <p:txBody>
            <a:bodyPr lIns="0" tIns="0" rIns="0" bIns="0" rtlCol="0" anchor="t">
              <a:spAutoFit/>
            </a:bodyPr>
            <a:lstStyle/>
            <a:p>
              <a:pPr algn="l">
                <a:lnSpc>
                  <a:spcPts val="4999"/>
                </a:lnSpc>
              </a:pPr>
              <a:r>
                <a:rPr lang="en-US" sz="2499">
                  <a:solidFill>
                    <a:srgbClr val="D6E1D1">
                      <a:alpha val="33725"/>
                    </a:srgbClr>
                  </a:solidFill>
                  <a:latin typeface="Open Sauce SemiBold"/>
                </a:rPr>
                <a:t>LEGAL LANDSCAPE</a:t>
              </a:r>
            </a:p>
          </p:txBody>
        </p:sp>
        <p:grpSp>
          <p:nvGrpSpPr>
            <p:cNvPr id="8" name="Group 8"/>
            <p:cNvGrpSpPr/>
            <p:nvPr/>
          </p:nvGrpSpPr>
          <p:grpSpPr>
            <a:xfrm>
              <a:off x="68613" y="0"/>
              <a:ext cx="589723" cy="597362"/>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6E1D1">
                  <a:alpha val="44706"/>
                </a:srgbClr>
              </a:solidFill>
            </p:spPr>
          </p:sp>
        </p:grpSp>
        <p:sp>
          <p:nvSpPr>
            <p:cNvPr id="10" name="TextBox 10"/>
            <p:cNvSpPr txBox="1"/>
            <p:nvPr/>
          </p:nvSpPr>
          <p:spPr>
            <a:xfrm>
              <a:off x="0" y="-48452"/>
              <a:ext cx="726948" cy="599017"/>
            </a:xfrm>
            <a:prstGeom prst="rect">
              <a:avLst/>
            </a:prstGeom>
          </p:spPr>
          <p:txBody>
            <a:bodyPr lIns="0" tIns="0" rIns="0" bIns="0" rtlCol="0" anchor="t">
              <a:spAutoFit/>
            </a:bodyPr>
            <a:lstStyle/>
            <a:p>
              <a:pPr algn="ctr">
                <a:lnSpc>
                  <a:spcPts val="3924"/>
                </a:lnSpc>
              </a:pPr>
              <a:r>
                <a:rPr lang="en-US" sz="2499">
                  <a:solidFill>
                    <a:srgbClr val="D6E1D1">
                      <a:alpha val="29804"/>
                    </a:srgbClr>
                  </a:solidFill>
                  <a:latin typeface="Open Sauce SemiBold Bold"/>
                </a:rPr>
                <a:t>3</a:t>
              </a: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TextBox 2"/>
          <p:cNvSpPr txBox="1"/>
          <p:nvPr/>
        </p:nvSpPr>
        <p:spPr>
          <a:xfrm>
            <a:off x="8487747" y="990600"/>
            <a:ext cx="8862436" cy="8629650"/>
          </a:xfrm>
          <a:prstGeom prst="rect">
            <a:avLst/>
          </a:prstGeom>
        </p:spPr>
        <p:txBody>
          <a:bodyPr lIns="0" tIns="0" rIns="0" bIns="0" rtlCol="0" anchor="t">
            <a:spAutoFit/>
          </a:bodyPr>
          <a:lstStyle/>
          <a:p>
            <a:pPr marL="755651" lvl="1" indent="-377825">
              <a:lnSpc>
                <a:spcPts val="5250"/>
              </a:lnSpc>
              <a:buFont typeface="Arial"/>
              <a:buChar char="•"/>
            </a:pPr>
            <a:r>
              <a:rPr lang="en-US" sz="3500">
                <a:solidFill>
                  <a:srgbClr val="62C7CE"/>
                </a:solidFill>
                <a:latin typeface="Open Sauce SemiBold"/>
              </a:rPr>
              <a:t>Cases involve claims by:</a:t>
            </a:r>
            <a:r>
              <a:rPr lang="en-US" sz="3500">
                <a:solidFill>
                  <a:srgbClr val="FFFFFF"/>
                </a:solidFill>
                <a:latin typeface="Open Sauce SemiBold"/>
              </a:rPr>
              <a:t> </a:t>
            </a:r>
            <a:r>
              <a:rPr lang="en-US" sz="3500">
                <a:solidFill>
                  <a:srgbClr val="FFFFFF"/>
                </a:solidFill>
                <a:latin typeface="Open Sauce SemiBold Bold"/>
              </a:rPr>
              <a:t>states/counties/cities against fossil fuel companies</a:t>
            </a:r>
          </a:p>
          <a:p>
            <a:pPr marL="1511301" lvl="2" indent="-503767">
              <a:lnSpc>
                <a:spcPts val="5250"/>
              </a:lnSpc>
              <a:buFont typeface="Arial"/>
              <a:buChar char="⚬"/>
            </a:pPr>
            <a:r>
              <a:rPr lang="en-US" sz="3500">
                <a:solidFill>
                  <a:srgbClr val="62C7CE"/>
                </a:solidFill>
                <a:latin typeface="Open Sauce SemiBold"/>
              </a:rPr>
              <a:t>The argument</a:t>
            </a:r>
            <a:r>
              <a:rPr lang="en-US" sz="3500">
                <a:solidFill>
                  <a:srgbClr val="FFFFFF"/>
                </a:solidFill>
                <a:latin typeface="Open Sauce SemiBold"/>
              </a:rPr>
              <a:t>: corporations engaged in deceptive sales and marketing campaigns resulting in damaging climate impacts</a:t>
            </a:r>
          </a:p>
          <a:p>
            <a:pPr marL="1511301" lvl="2" indent="-503767">
              <a:lnSpc>
                <a:spcPts val="5250"/>
              </a:lnSpc>
              <a:buFont typeface="Arial"/>
              <a:buChar char="⚬"/>
            </a:pPr>
            <a:r>
              <a:rPr lang="en-US" sz="3500">
                <a:solidFill>
                  <a:srgbClr val="62C7CE"/>
                </a:solidFill>
                <a:latin typeface="Open Sauce Bold"/>
              </a:rPr>
              <a:t>The defense</a:t>
            </a:r>
            <a:r>
              <a:rPr lang="en-US" sz="3500">
                <a:solidFill>
                  <a:srgbClr val="FFFFFF"/>
                </a:solidFill>
                <a:latin typeface="Open Sauce"/>
              </a:rPr>
              <a:t>: unique federal interests</a:t>
            </a:r>
          </a:p>
          <a:p>
            <a:pPr marL="755651" lvl="1" indent="-377825">
              <a:lnSpc>
                <a:spcPts val="5250"/>
              </a:lnSpc>
              <a:buFont typeface="Arial"/>
              <a:buChar char="•"/>
            </a:pPr>
            <a:r>
              <a:rPr lang="en-US" sz="3500">
                <a:solidFill>
                  <a:srgbClr val="FFFFFF"/>
                </a:solidFill>
                <a:latin typeface="Open Sauce SemiBold"/>
              </a:rPr>
              <a:t>4/24/2023 - U.S. Supreme Court </a:t>
            </a:r>
            <a:r>
              <a:rPr lang="en-US" sz="3500" u="sng">
                <a:solidFill>
                  <a:srgbClr val="FFFFFF"/>
                </a:solidFill>
                <a:latin typeface="Open Sauce SemiBold"/>
                <a:hlinkClick r:id="rId2" tooltip="http://climatecasechart.com/wp-content/uploads/sites/16/case-documents/2023/20230424_docket-21-1550_order-list.pdf"/>
              </a:rPr>
              <a:t>denies </a:t>
            </a:r>
            <a:r>
              <a:rPr lang="en-US" sz="3500">
                <a:solidFill>
                  <a:srgbClr val="FFFFFF"/>
                </a:solidFill>
                <a:latin typeface="Open Sauce SemiBold"/>
              </a:rPr>
              <a:t>cert. on jurisdictional question</a:t>
            </a:r>
          </a:p>
          <a:p>
            <a:pPr algn="l">
              <a:lnSpc>
                <a:spcPts val="5250"/>
              </a:lnSpc>
            </a:pPr>
            <a:endParaRPr lang="en-US" sz="3500">
              <a:solidFill>
                <a:srgbClr val="FFFFFF"/>
              </a:solidFill>
              <a:latin typeface="Open Sauce SemiBold"/>
            </a:endParaRPr>
          </a:p>
        </p:txBody>
      </p:sp>
      <p:pic>
        <p:nvPicPr>
          <p:cNvPr id="3" name="Picture 3"/>
          <p:cNvPicPr>
            <a:picLocks noChangeAspect="1"/>
          </p:cNvPicPr>
          <p:nvPr/>
        </p:nvPicPr>
        <p:blipFill>
          <a:blip r:embed="rId3" cstate="email">
            <a:alphaModFix amt="25000"/>
            <a:extLst>
              <a:ext uri="{28A0092B-C50C-407E-A947-70E740481C1C}">
                <a14:useLocalDpi xmlns:a14="http://schemas.microsoft.com/office/drawing/2010/main"/>
              </a:ext>
            </a:extLst>
          </a:blip>
          <a:srcRect/>
          <a:stretch>
            <a:fillRect/>
          </a:stretch>
        </p:blipFill>
        <p:spPr>
          <a:xfrm>
            <a:off x="0" y="0"/>
            <a:ext cx="8487747" cy="10287000"/>
          </a:xfrm>
          <a:prstGeom prst="rect">
            <a:avLst/>
          </a:prstGeom>
        </p:spPr>
      </p:pic>
      <p:sp>
        <p:nvSpPr>
          <p:cNvPr id="4" name="TextBox 4"/>
          <p:cNvSpPr txBox="1"/>
          <p:nvPr/>
        </p:nvSpPr>
        <p:spPr>
          <a:xfrm>
            <a:off x="1028700" y="1636444"/>
            <a:ext cx="7148545" cy="2352675"/>
          </a:xfrm>
          <a:prstGeom prst="rect">
            <a:avLst/>
          </a:prstGeom>
        </p:spPr>
        <p:txBody>
          <a:bodyPr lIns="0" tIns="0" rIns="0" bIns="0" rtlCol="0" anchor="t">
            <a:spAutoFit/>
          </a:bodyPr>
          <a:lstStyle/>
          <a:p>
            <a:pPr marL="0" lvl="0" indent="0">
              <a:lnSpc>
                <a:spcPts val="9360"/>
              </a:lnSpc>
              <a:spcBef>
                <a:spcPct val="0"/>
              </a:spcBef>
            </a:pPr>
            <a:r>
              <a:rPr lang="en-US" sz="7800">
                <a:solidFill>
                  <a:srgbClr val="BADB43"/>
                </a:solidFill>
                <a:latin typeface="Open Sauce SemiBold Bold"/>
              </a:rPr>
              <a:t>CORPORATE ACTION</a:t>
            </a:r>
          </a:p>
        </p:txBody>
      </p:sp>
      <p:grpSp>
        <p:nvGrpSpPr>
          <p:cNvPr id="5" name="Group 5"/>
          <p:cNvGrpSpPr/>
          <p:nvPr/>
        </p:nvGrpSpPr>
        <p:grpSpPr>
          <a:xfrm>
            <a:off x="483489" y="426864"/>
            <a:ext cx="13573242" cy="448022"/>
            <a:chOff x="0" y="0"/>
            <a:chExt cx="18097656" cy="597362"/>
          </a:xfrm>
        </p:grpSpPr>
        <p:sp>
          <p:nvSpPr>
            <p:cNvPr id="6" name="TextBox 6"/>
            <p:cNvSpPr txBox="1"/>
            <p:nvPr/>
          </p:nvSpPr>
          <p:spPr>
            <a:xfrm>
              <a:off x="925900" y="-110079"/>
              <a:ext cx="17171756" cy="690034"/>
            </a:xfrm>
            <a:prstGeom prst="rect">
              <a:avLst/>
            </a:prstGeom>
          </p:spPr>
          <p:txBody>
            <a:bodyPr lIns="0" tIns="0" rIns="0" bIns="0" rtlCol="0" anchor="t">
              <a:spAutoFit/>
            </a:bodyPr>
            <a:lstStyle/>
            <a:p>
              <a:pPr algn="l">
                <a:lnSpc>
                  <a:spcPts val="4999"/>
                </a:lnSpc>
              </a:pPr>
              <a:r>
                <a:rPr lang="en-US" sz="2499">
                  <a:solidFill>
                    <a:srgbClr val="D6E1D1">
                      <a:alpha val="33725"/>
                    </a:srgbClr>
                  </a:solidFill>
                  <a:latin typeface="Open Sauce SemiBold"/>
                </a:rPr>
                <a:t>LEGAL LANDSCAPE</a:t>
              </a:r>
            </a:p>
          </p:txBody>
        </p:sp>
        <p:grpSp>
          <p:nvGrpSpPr>
            <p:cNvPr id="7" name="Group 7"/>
            <p:cNvGrpSpPr/>
            <p:nvPr/>
          </p:nvGrpSpPr>
          <p:grpSpPr>
            <a:xfrm>
              <a:off x="68613" y="0"/>
              <a:ext cx="589723" cy="597362"/>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6E1D1">
                  <a:alpha val="44706"/>
                </a:srgbClr>
              </a:solidFill>
            </p:spPr>
          </p:sp>
        </p:grpSp>
        <p:sp>
          <p:nvSpPr>
            <p:cNvPr id="9" name="TextBox 9"/>
            <p:cNvSpPr txBox="1"/>
            <p:nvPr/>
          </p:nvSpPr>
          <p:spPr>
            <a:xfrm>
              <a:off x="0" y="-48452"/>
              <a:ext cx="726948" cy="599017"/>
            </a:xfrm>
            <a:prstGeom prst="rect">
              <a:avLst/>
            </a:prstGeom>
          </p:spPr>
          <p:txBody>
            <a:bodyPr lIns="0" tIns="0" rIns="0" bIns="0" rtlCol="0" anchor="t">
              <a:spAutoFit/>
            </a:bodyPr>
            <a:lstStyle/>
            <a:p>
              <a:pPr algn="ctr">
                <a:lnSpc>
                  <a:spcPts val="3924"/>
                </a:lnSpc>
              </a:pPr>
              <a:r>
                <a:rPr lang="en-US" sz="2499">
                  <a:solidFill>
                    <a:srgbClr val="D6E1D1">
                      <a:alpha val="29804"/>
                    </a:srgbClr>
                  </a:solidFill>
                  <a:latin typeface="Open Sauce SemiBold Bold"/>
                </a:rPr>
                <a:t>3</a:t>
              </a: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alphaModFix amt="25000"/>
            <a:extLst>
              <a:ext uri="{28A0092B-C50C-407E-A947-70E740481C1C}">
                <a14:useLocalDpi xmlns:a14="http://schemas.microsoft.com/office/drawing/2010/main"/>
              </a:ext>
            </a:extLst>
          </a:blip>
          <a:srcRect/>
          <a:stretch>
            <a:fillRect/>
          </a:stretch>
        </p:blipFill>
        <p:spPr>
          <a:xfrm>
            <a:off x="0" y="0"/>
            <a:ext cx="8487747" cy="10287000"/>
          </a:xfrm>
          <a:prstGeom prst="rect">
            <a:avLst/>
          </a:prstGeom>
        </p:spPr>
      </p:pic>
      <p:sp>
        <p:nvSpPr>
          <p:cNvPr id="3" name="TextBox 3"/>
          <p:cNvSpPr txBox="1"/>
          <p:nvPr/>
        </p:nvSpPr>
        <p:spPr>
          <a:xfrm>
            <a:off x="1028700" y="1612046"/>
            <a:ext cx="6721691" cy="1228725"/>
          </a:xfrm>
          <a:prstGeom prst="rect">
            <a:avLst/>
          </a:prstGeom>
        </p:spPr>
        <p:txBody>
          <a:bodyPr lIns="0" tIns="0" rIns="0" bIns="0" rtlCol="0" anchor="t">
            <a:spAutoFit/>
          </a:bodyPr>
          <a:lstStyle/>
          <a:p>
            <a:pPr marL="0" lvl="0" indent="0">
              <a:lnSpc>
                <a:spcPts val="9600"/>
              </a:lnSpc>
              <a:spcBef>
                <a:spcPct val="0"/>
              </a:spcBef>
            </a:pPr>
            <a:r>
              <a:rPr lang="en-US" sz="8000">
                <a:solidFill>
                  <a:srgbClr val="BADB43"/>
                </a:solidFill>
                <a:latin typeface="Open Sauce SemiBold Bold"/>
              </a:rPr>
              <a:t> MARYLAND</a:t>
            </a:r>
          </a:p>
        </p:txBody>
      </p:sp>
      <p:sp>
        <p:nvSpPr>
          <p:cNvPr id="4" name="TextBox 4"/>
          <p:cNvSpPr txBox="1"/>
          <p:nvPr/>
        </p:nvSpPr>
        <p:spPr>
          <a:xfrm>
            <a:off x="1028700" y="3765550"/>
            <a:ext cx="6721691" cy="3981450"/>
          </a:xfrm>
          <a:prstGeom prst="rect">
            <a:avLst/>
          </a:prstGeom>
        </p:spPr>
        <p:txBody>
          <a:bodyPr lIns="0" tIns="0" rIns="0" bIns="0" rtlCol="0" anchor="t">
            <a:spAutoFit/>
          </a:bodyPr>
          <a:lstStyle/>
          <a:p>
            <a:pPr>
              <a:lnSpc>
                <a:spcPts val="5999"/>
              </a:lnSpc>
            </a:pPr>
            <a:r>
              <a:rPr lang="en-US" sz="4999">
                <a:solidFill>
                  <a:srgbClr val="4AC2CD"/>
                </a:solidFill>
                <a:latin typeface="Open Sauce SemiBold Bold"/>
              </a:rPr>
              <a:t>BALTIMORE V. BP</a:t>
            </a:r>
          </a:p>
          <a:p>
            <a:pPr>
              <a:lnSpc>
                <a:spcPts val="3840"/>
              </a:lnSpc>
            </a:pPr>
            <a:endParaRPr lang="en-US" sz="4999">
              <a:solidFill>
                <a:srgbClr val="4AC2CD"/>
              </a:solidFill>
              <a:latin typeface="Open Sauce SemiBold Bold"/>
            </a:endParaRPr>
          </a:p>
          <a:p>
            <a:pPr>
              <a:lnSpc>
                <a:spcPts val="5999"/>
              </a:lnSpc>
            </a:pPr>
            <a:r>
              <a:rPr lang="en-US" sz="4999">
                <a:solidFill>
                  <a:srgbClr val="4AC2CD"/>
                </a:solidFill>
                <a:latin typeface="Open Sauce SemiBold Bold"/>
              </a:rPr>
              <a:t>ANNAPOLIS V. BP</a:t>
            </a:r>
          </a:p>
          <a:p>
            <a:pPr>
              <a:lnSpc>
                <a:spcPts val="3840"/>
              </a:lnSpc>
            </a:pPr>
            <a:endParaRPr lang="en-US" sz="4999">
              <a:solidFill>
                <a:srgbClr val="4AC2CD"/>
              </a:solidFill>
              <a:latin typeface="Open Sauce SemiBold Bold"/>
            </a:endParaRPr>
          </a:p>
          <a:p>
            <a:pPr marL="0" lvl="0" indent="0" algn="l">
              <a:lnSpc>
                <a:spcPts val="5999"/>
              </a:lnSpc>
              <a:spcBef>
                <a:spcPct val="0"/>
              </a:spcBef>
            </a:pPr>
            <a:r>
              <a:rPr lang="en-US" sz="4999">
                <a:solidFill>
                  <a:srgbClr val="4AC2CD"/>
                </a:solidFill>
                <a:latin typeface="Open Sauce SemiBold Bold"/>
              </a:rPr>
              <a:t>ANNE ARUNDEL COUNTY V. BP</a:t>
            </a:r>
          </a:p>
        </p:txBody>
      </p:sp>
      <p:sp>
        <p:nvSpPr>
          <p:cNvPr id="5" name="TextBox 5"/>
          <p:cNvSpPr txBox="1"/>
          <p:nvPr/>
        </p:nvSpPr>
        <p:spPr>
          <a:xfrm>
            <a:off x="8878629" y="952500"/>
            <a:ext cx="9409371" cy="8978900"/>
          </a:xfrm>
          <a:prstGeom prst="rect">
            <a:avLst/>
          </a:prstGeom>
        </p:spPr>
        <p:txBody>
          <a:bodyPr lIns="0" tIns="0" rIns="0" bIns="0" rtlCol="0" anchor="t">
            <a:spAutoFit/>
          </a:bodyPr>
          <a:lstStyle/>
          <a:p>
            <a:pPr>
              <a:lnSpc>
                <a:spcPts val="5599"/>
              </a:lnSpc>
            </a:pPr>
            <a:r>
              <a:rPr lang="en-US" sz="3999">
                <a:solidFill>
                  <a:srgbClr val="F1F1F1"/>
                </a:solidFill>
                <a:latin typeface="Open Sauce"/>
              </a:rPr>
              <a:t>Annapolis is alleging impacts to:</a:t>
            </a:r>
          </a:p>
          <a:p>
            <a:pPr marL="863595" lvl="1" indent="-431797">
              <a:lnSpc>
                <a:spcPts val="5599"/>
              </a:lnSpc>
              <a:buFont typeface="Arial"/>
              <a:buChar char="•"/>
            </a:pPr>
            <a:r>
              <a:rPr lang="en-US" sz="3999">
                <a:solidFill>
                  <a:srgbClr val="F1F1F1"/>
                </a:solidFill>
                <a:latin typeface="Open Sauce"/>
              </a:rPr>
              <a:t>inundation of property -- City, historic, private, businesses</a:t>
            </a:r>
          </a:p>
          <a:p>
            <a:pPr marL="1727189" lvl="2" indent="-575730">
              <a:lnSpc>
                <a:spcPts val="5599"/>
              </a:lnSpc>
              <a:buFont typeface="Arial"/>
              <a:buChar char="⚬"/>
            </a:pPr>
            <a:r>
              <a:rPr lang="en-US" sz="3999">
                <a:solidFill>
                  <a:srgbClr val="F1F1F1"/>
                </a:solidFill>
                <a:latin typeface="Open Sauce"/>
              </a:rPr>
              <a:t>loss of tax revenue</a:t>
            </a:r>
          </a:p>
          <a:p>
            <a:pPr marL="863595" lvl="1" indent="-431797">
              <a:lnSpc>
                <a:spcPts val="5599"/>
              </a:lnSpc>
              <a:buFont typeface="Arial"/>
              <a:buChar char="•"/>
            </a:pPr>
            <a:r>
              <a:rPr lang="en-US" sz="3999">
                <a:solidFill>
                  <a:srgbClr val="F1F1F1"/>
                </a:solidFill>
                <a:latin typeface="Open Sauce"/>
              </a:rPr>
              <a:t>infrastructure and utility damage</a:t>
            </a:r>
          </a:p>
          <a:p>
            <a:pPr marL="863595" lvl="1" indent="-431797">
              <a:lnSpc>
                <a:spcPts val="5599"/>
              </a:lnSpc>
              <a:buFont typeface="Arial"/>
              <a:buChar char="•"/>
            </a:pPr>
            <a:r>
              <a:rPr lang="en-US" sz="3999">
                <a:solidFill>
                  <a:srgbClr val="F1F1F1"/>
                </a:solidFill>
                <a:latin typeface="Open Sauce"/>
              </a:rPr>
              <a:t>increased maintenance costs </a:t>
            </a:r>
          </a:p>
          <a:p>
            <a:pPr marL="863595" lvl="1" indent="-431797">
              <a:lnSpc>
                <a:spcPts val="5599"/>
              </a:lnSpc>
              <a:buFont typeface="Arial"/>
              <a:buChar char="•"/>
            </a:pPr>
            <a:r>
              <a:rPr lang="en-US" sz="3999">
                <a:solidFill>
                  <a:srgbClr val="F1F1F1"/>
                </a:solidFill>
                <a:latin typeface="Open Sauce"/>
              </a:rPr>
              <a:t>increased planning costs</a:t>
            </a:r>
          </a:p>
          <a:p>
            <a:pPr marL="863595" lvl="1" indent="-431797">
              <a:lnSpc>
                <a:spcPts val="5599"/>
              </a:lnSpc>
              <a:buFont typeface="Arial"/>
              <a:buChar char="•"/>
            </a:pPr>
            <a:r>
              <a:rPr lang="en-US" sz="3999">
                <a:solidFill>
                  <a:srgbClr val="F1F1F1"/>
                </a:solidFill>
                <a:latin typeface="Open Sauce"/>
              </a:rPr>
              <a:t>damage to cultural assets</a:t>
            </a:r>
          </a:p>
          <a:p>
            <a:pPr marL="863595" lvl="1" indent="-431797">
              <a:lnSpc>
                <a:spcPts val="5599"/>
              </a:lnSpc>
              <a:buFont typeface="Arial"/>
              <a:buChar char="•"/>
            </a:pPr>
            <a:r>
              <a:rPr lang="en-US" sz="3999">
                <a:solidFill>
                  <a:srgbClr val="F1F1F1"/>
                </a:solidFill>
                <a:latin typeface="Open Sauce"/>
              </a:rPr>
              <a:t>population displacement and/or disruption</a:t>
            </a:r>
          </a:p>
          <a:p>
            <a:pPr marL="863595" lvl="1" indent="-431797">
              <a:lnSpc>
                <a:spcPts val="5599"/>
              </a:lnSpc>
              <a:buFont typeface="Arial"/>
              <a:buChar char="•"/>
            </a:pPr>
            <a:r>
              <a:rPr lang="en-US" sz="3999">
                <a:solidFill>
                  <a:srgbClr val="F1F1F1"/>
                </a:solidFill>
                <a:latin typeface="Open Sauce"/>
              </a:rPr>
              <a:t>tourism-based impacts and revenue loss</a:t>
            </a:r>
          </a:p>
          <a:p>
            <a:pPr>
              <a:lnSpc>
                <a:spcPts val="4200"/>
              </a:lnSpc>
            </a:pPr>
            <a:endParaRPr lang="en-US" sz="3999">
              <a:solidFill>
                <a:srgbClr val="F1F1F1"/>
              </a:solidFill>
              <a:latin typeface="Open Sauce"/>
            </a:endParaRPr>
          </a:p>
        </p:txBody>
      </p:sp>
      <p:grpSp>
        <p:nvGrpSpPr>
          <p:cNvPr id="6" name="Group 6"/>
          <p:cNvGrpSpPr/>
          <p:nvPr/>
        </p:nvGrpSpPr>
        <p:grpSpPr>
          <a:xfrm>
            <a:off x="483489" y="426864"/>
            <a:ext cx="13573242" cy="448022"/>
            <a:chOff x="0" y="0"/>
            <a:chExt cx="18097656" cy="597362"/>
          </a:xfrm>
        </p:grpSpPr>
        <p:sp>
          <p:nvSpPr>
            <p:cNvPr id="7" name="TextBox 7"/>
            <p:cNvSpPr txBox="1"/>
            <p:nvPr/>
          </p:nvSpPr>
          <p:spPr>
            <a:xfrm>
              <a:off x="925900" y="-110079"/>
              <a:ext cx="17171756" cy="690034"/>
            </a:xfrm>
            <a:prstGeom prst="rect">
              <a:avLst/>
            </a:prstGeom>
          </p:spPr>
          <p:txBody>
            <a:bodyPr lIns="0" tIns="0" rIns="0" bIns="0" rtlCol="0" anchor="t">
              <a:spAutoFit/>
            </a:bodyPr>
            <a:lstStyle/>
            <a:p>
              <a:pPr algn="l">
                <a:lnSpc>
                  <a:spcPts val="4999"/>
                </a:lnSpc>
              </a:pPr>
              <a:r>
                <a:rPr lang="en-US" sz="2499">
                  <a:solidFill>
                    <a:srgbClr val="D6E1D1">
                      <a:alpha val="33725"/>
                    </a:srgbClr>
                  </a:solidFill>
                  <a:latin typeface="Open Sauce SemiBold"/>
                </a:rPr>
                <a:t>LEGAL LANDSCAPE</a:t>
              </a:r>
            </a:p>
          </p:txBody>
        </p:sp>
        <p:grpSp>
          <p:nvGrpSpPr>
            <p:cNvPr id="8" name="Group 8"/>
            <p:cNvGrpSpPr/>
            <p:nvPr/>
          </p:nvGrpSpPr>
          <p:grpSpPr>
            <a:xfrm>
              <a:off x="68613" y="0"/>
              <a:ext cx="589723" cy="597362"/>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6E1D1">
                  <a:alpha val="44706"/>
                </a:srgbClr>
              </a:solidFill>
            </p:spPr>
          </p:sp>
        </p:grpSp>
        <p:sp>
          <p:nvSpPr>
            <p:cNvPr id="10" name="TextBox 10"/>
            <p:cNvSpPr txBox="1"/>
            <p:nvPr/>
          </p:nvSpPr>
          <p:spPr>
            <a:xfrm>
              <a:off x="0" y="-48452"/>
              <a:ext cx="726948" cy="599017"/>
            </a:xfrm>
            <a:prstGeom prst="rect">
              <a:avLst/>
            </a:prstGeom>
          </p:spPr>
          <p:txBody>
            <a:bodyPr lIns="0" tIns="0" rIns="0" bIns="0" rtlCol="0" anchor="t">
              <a:spAutoFit/>
            </a:bodyPr>
            <a:lstStyle/>
            <a:p>
              <a:pPr algn="ctr">
                <a:lnSpc>
                  <a:spcPts val="3924"/>
                </a:lnSpc>
              </a:pPr>
              <a:r>
                <a:rPr lang="en-US" sz="2499">
                  <a:solidFill>
                    <a:srgbClr val="D6E1D1">
                      <a:alpha val="29804"/>
                    </a:srgbClr>
                  </a:solidFill>
                  <a:latin typeface="Open Sauce SemiBold Bold"/>
                </a:rPr>
                <a:t>3</a:t>
              </a: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grpSp>
        <p:nvGrpSpPr>
          <p:cNvPr id="3" name="Group 3"/>
          <p:cNvGrpSpPr/>
          <p:nvPr/>
        </p:nvGrpSpPr>
        <p:grpSpPr>
          <a:xfrm>
            <a:off x="3699430" y="2447740"/>
            <a:ext cx="11043238" cy="7385166"/>
            <a:chOff x="0" y="0"/>
            <a:chExt cx="14724318" cy="9846887"/>
          </a:xfrm>
        </p:grpSpPr>
        <p:pic>
          <p:nvPicPr>
            <p:cNvPr id="4" name="Picture 4"/>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0" y="0"/>
              <a:ext cx="14724318" cy="9846887"/>
            </a:xfrm>
            <a:prstGeom prst="rect">
              <a:avLst/>
            </a:prstGeom>
          </p:spPr>
        </p:pic>
        <p:sp>
          <p:nvSpPr>
            <p:cNvPr id="5" name="TextBox 5"/>
            <p:cNvSpPr txBox="1"/>
            <p:nvPr/>
          </p:nvSpPr>
          <p:spPr>
            <a:xfrm>
              <a:off x="1613844" y="1611509"/>
              <a:ext cx="11496630" cy="6727311"/>
            </a:xfrm>
            <a:prstGeom prst="rect">
              <a:avLst/>
            </a:prstGeom>
          </p:spPr>
          <p:txBody>
            <a:bodyPr lIns="0" tIns="0" rIns="0" bIns="0" rtlCol="0" anchor="t">
              <a:spAutoFit/>
            </a:bodyPr>
            <a:lstStyle/>
            <a:p>
              <a:pPr>
                <a:lnSpc>
                  <a:spcPts val="3801"/>
                </a:lnSpc>
              </a:pPr>
              <a:r>
                <a:rPr lang="en-US" sz="2534" dirty="0">
                  <a:solidFill>
                    <a:srgbClr val="263036"/>
                  </a:solidFill>
                  <a:latin typeface="Open Sauce Bold"/>
                </a:rPr>
                <a:t>“This is an unprecedented case for any court, let alone a state court trial judge. But it is still a tort case. It is based exclusively on state law causes of action. . . . Here, </a:t>
              </a:r>
              <a:r>
                <a:rPr lang="en-US" sz="2534" dirty="0">
                  <a:solidFill>
                    <a:srgbClr val="263036"/>
                  </a:solidFill>
                  <a:highlight>
                    <a:srgbClr val="FFFF00"/>
                  </a:highlight>
                  <a:latin typeface="Open Sauce Bold"/>
                </a:rPr>
                <a:t>the causes of action may seem new, but in fact are common. </a:t>
              </a:r>
              <a:r>
                <a:rPr lang="en-US" sz="2534" dirty="0">
                  <a:solidFill>
                    <a:srgbClr val="263036"/>
                  </a:solidFill>
                  <a:latin typeface="Open Sauce Bold"/>
                </a:rPr>
                <a:t>They just seem new—due to the unprecedented allegations involving causes and effects of fossil fuels and climate change. </a:t>
              </a:r>
              <a:r>
                <a:rPr lang="en-US" sz="2534" dirty="0">
                  <a:solidFill>
                    <a:srgbClr val="263036"/>
                  </a:solidFill>
                  <a:highlight>
                    <a:srgbClr val="FFFF00"/>
                  </a:highlight>
                  <a:latin typeface="Open Sauce Bold"/>
                </a:rPr>
                <a:t>Common law historically tries to adapt</a:t>
              </a:r>
              <a:r>
                <a:rPr lang="en-US" sz="2534" dirty="0">
                  <a:solidFill>
                    <a:srgbClr val="263036"/>
                  </a:solidFill>
                  <a:latin typeface="Open Sauce Bold"/>
                </a:rPr>
                <a:t> to such new circumstances.” </a:t>
              </a:r>
            </a:p>
            <a:p>
              <a:pPr algn="l">
                <a:lnSpc>
                  <a:spcPts val="2733"/>
                </a:lnSpc>
              </a:pPr>
              <a:r>
                <a:rPr lang="en-US" sz="1822" dirty="0">
                  <a:solidFill>
                    <a:srgbClr val="61696B"/>
                  </a:solidFill>
                  <a:latin typeface="Open Sauce"/>
                </a:rPr>
                <a:t>City &amp; </a:t>
              </a:r>
              <a:r>
                <a:rPr lang="en-US" sz="1822" dirty="0" err="1">
                  <a:solidFill>
                    <a:srgbClr val="61696B"/>
                  </a:solidFill>
                  <a:latin typeface="Open Sauce"/>
                </a:rPr>
                <a:t>Cty</a:t>
              </a:r>
              <a:r>
                <a:rPr lang="en-US" sz="1822" dirty="0">
                  <a:solidFill>
                    <a:srgbClr val="61696B"/>
                  </a:solidFill>
                  <a:latin typeface="Open Sauce"/>
                </a:rPr>
                <a:t>. of Honolulu &amp; BWS v. Sunoco, LP, No. 1CCV-20-0000380, 2, 7 (Haw. 1st Cir. Ct. Feb. 22, 2022).</a:t>
              </a:r>
            </a:p>
          </p:txBody>
        </p:sp>
      </p:grpSp>
      <p:sp>
        <p:nvSpPr>
          <p:cNvPr id="6" name="TextBox 6"/>
          <p:cNvSpPr txBox="1"/>
          <p:nvPr/>
        </p:nvSpPr>
        <p:spPr>
          <a:xfrm>
            <a:off x="1028700" y="1617394"/>
            <a:ext cx="8909095" cy="923925"/>
          </a:xfrm>
          <a:prstGeom prst="rect">
            <a:avLst/>
          </a:prstGeom>
        </p:spPr>
        <p:txBody>
          <a:bodyPr lIns="0" tIns="0" rIns="0" bIns="0" rtlCol="0" anchor="t">
            <a:spAutoFit/>
          </a:bodyPr>
          <a:lstStyle/>
          <a:p>
            <a:pPr marL="0" lvl="0" indent="0">
              <a:lnSpc>
                <a:spcPts val="7200"/>
              </a:lnSpc>
              <a:spcBef>
                <a:spcPct val="0"/>
              </a:spcBef>
            </a:pPr>
            <a:r>
              <a:rPr lang="en-US" sz="6000">
                <a:solidFill>
                  <a:srgbClr val="BADB43"/>
                </a:solidFill>
                <a:latin typeface="Open Sauce SemiBold Bold"/>
              </a:rPr>
              <a:t>CORPORATE ACTION</a:t>
            </a:r>
          </a:p>
        </p:txBody>
      </p:sp>
      <p:grpSp>
        <p:nvGrpSpPr>
          <p:cNvPr id="7" name="Group 7"/>
          <p:cNvGrpSpPr/>
          <p:nvPr/>
        </p:nvGrpSpPr>
        <p:grpSpPr>
          <a:xfrm>
            <a:off x="483489" y="426864"/>
            <a:ext cx="13573242" cy="448022"/>
            <a:chOff x="0" y="0"/>
            <a:chExt cx="18097656" cy="597362"/>
          </a:xfrm>
        </p:grpSpPr>
        <p:sp>
          <p:nvSpPr>
            <p:cNvPr id="8" name="TextBox 8"/>
            <p:cNvSpPr txBox="1"/>
            <p:nvPr/>
          </p:nvSpPr>
          <p:spPr>
            <a:xfrm>
              <a:off x="925900" y="-110079"/>
              <a:ext cx="17171756" cy="690034"/>
            </a:xfrm>
            <a:prstGeom prst="rect">
              <a:avLst/>
            </a:prstGeom>
          </p:spPr>
          <p:txBody>
            <a:bodyPr lIns="0" tIns="0" rIns="0" bIns="0" rtlCol="0" anchor="t">
              <a:spAutoFit/>
            </a:bodyPr>
            <a:lstStyle/>
            <a:p>
              <a:pPr algn="l">
                <a:lnSpc>
                  <a:spcPts val="4999"/>
                </a:lnSpc>
              </a:pPr>
              <a:r>
                <a:rPr lang="en-US" sz="2499">
                  <a:solidFill>
                    <a:srgbClr val="D6E1D1">
                      <a:alpha val="33725"/>
                    </a:srgbClr>
                  </a:solidFill>
                  <a:latin typeface="Open Sauce SemiBold"/>
                </a:rPr>
                <a:t>LEGAL LANDSCAPE</a:t>
              </a:r>
            </a:p>
          </p:txBody>
        </p:sp>
        <p:grpSp>
          <p:nvGrpSpPr>
            <p:cNvPr id="9" name="Group 9"/>
            <p:cNvGrpSpPr/>
            <p:nvPr/>
          </p:nvGrpSpPr>
          <p:grpSpPr>
            <a:xfrm>
              <a:off x="68613" y="0"/>
              <a:ext cx="589723" cy="597362"/>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6E1D1">
                  <a:alpha val="44706"/>
                </a:srgbClr>
              </a:solidFill>
            </p:spPr>
          </p:sp>
        </p:grpSp>
        <p:sp>
          <p:nvSpPr>
            <p:cNvPr id="11" name="TextBox 11"/>
            <p:cNvSpPr txBox="1"/>
            <p:nvPr/>
          </p:nvSpPr>
          <p:spPr>
            <a:xfrm>
              <a:off x="0" y="-48452"/>
              <a:ext cx="726948" cy="599017"/>
            </a:xfrm>
            <a:prstGeom prst="rect">
              <a:avLst/>
            </a:prstGeom>
          </p:spPr>
          <p:txBody>
            <a:bodyPr lIns="0" tIns="0" rIns="0" bIns="0" rtlCol="0" anchor="t">
              <a:spAutoFit/>
            </a:bodyPr>
            <a:lstStyle/>
            <a:p>
              <a:pPr algn="ctr">
                <a:lnSpc>
                  <a:spcPts val="3924"/>
                </a:lnSpc>
              </a:pPr>
              <a:r>
                <a:rPr lang="en-US" sz="2499">
                  <a:solidFill>
                    <a:srgbClr val="D6E1D1">
                      <a:alpha val="29804"/>
                    </a:srgbClr>
                  </a:solidFill>
                  <a:latin typeface="Open Sauce SemiBold Bold"/>
                </a:rPr>
                <a:t>3</a:t>
              </a: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3E624A"/>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24384000" cy="13716000"/>
            </a:xfrm>
            <a:prstGeom prst="rect">
              <a:avLst/>
            </a:prstGeom>
          </p:spPr>
        </p:pic>
      </p:grpSp>
      <p:grpSp>
        <p:nvGrpSpPr>
          <p:cNvPr id="4" name="Group 4"/>
          <p:cNvGrpSpPr/>
          <p:nvPr/>
        </p:nvGrpSpPr>
        <p:grpSpPr>
          <a:xfrm>
            <a:off x="-99261" y="-67556"/>
            <a:ext cx="18486521" cy="10422111"/>
            <a:chOff x="0" y="0"/>
            <a:chExt cx="4868878" cy="2744918"/>
          </a:xfrm>
        </p:grpSpPr>
        <p:sp>
          <p:nvSpPr>
            <p:cNvPr id="5" name="Freeform 5"/>
            <p:cNvSpPr/>
            <p:nvPr/>
          </p:nvSpPr>
          <p:spPr>
            <a:xfrm>
              <a:off x="0" y="0"/>
              <a:ext cx="4868878" cy="2744918"/>
            </a:xfrm>
            <a:custGeom>
              <a:avLst/>
              <a:gdLst/>
              <a:ahLst/>
              <a:cxnLst/>
              <a:rect l="l" t="t" r="r" b="b"/>
              <a:pathLst>
                <a:path w="4868878" h="2744918">
                  <a:moveTo>
                    <a:pt x="0" y="0"/>
                  </a:moveTo>
                  <a:lnTo>
                    <a:pt x="4868878" y="0"/>
                  </a:lnTo>
                  <a:lnTo>
                    <a:pt x="4868878" y="2744918"/>
                  </a:lnTo>
                  <a:lnTo>
                    <a:pt x="0" y="2744918"/>
                  </a:lnTo>
                  <a:close/>
                </a:path>
              </a:pathLst>
            </a:custGeom>
            <a:solidFill>
              <a:srgbClr val="2D3940">
                <a:alpha val="72941"/>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239"/>
                </a:lnSpc>
              </a:pPr>
              <a:endParaRPr/>
            </a:p>
          </p:txBody>
        </p:sp>
      </p:grpSp>
      <p:grpSp>
        <p:nvGrpSpPr>
          <p:cNvPr id="7" name="Group 7"/>
          <p:cNvGrpSpPr/>
          <p:nvPr/>
        </p:nvGrpSpPr>
        <p:grpSpPr>
          <a:xfrm>
            <a:off x="1012741" y="1028700"/>
            <a:ext cx="1239263" cy="1239263"/>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ADB43"/>
            </a:solidFill>
          </p:spPr>
        </p:sp>
      </p:grpSp>
      <p:sp>
        <p:nvSpPr>
          <p:cNvPr id="9" name="TextBox 9"/>
          <p:cNvSpPr txBox="1"/>
          <p:nvPr/>
        </p:nvSpPr>
        <p:spPr>
          <a:xfrm>
            <a:off x="1012741" y="8108950"/>
            <a:ext cx="16246559" cy="1149350"/>
          </a:xfrm>
          <a:prstGeom prst="rect">
            <a:avLst/>
          </a:prstGeom>
        </p:spPr>
        <p:txBody>
          <a:bodyPr lIns="0" tIns="0" rIns="0" bIns="0" rtlCol="0" anchor="t">
            <a:spAutoFit/>
          </a:bodyPr>
          <a:lstStyle/>
          <a:p>
            <a:pPr marL="0" lvl="0" indent="0" algn="l">
              <a:lnSpc>
                <a:spcPts val="8800"/>
              </a:lnSpc>
              <a:spcBef>
                <a:spcPct val="0"/>
              </a:spcBef>
            </a:pPr>
            <a:r>
              <a:rPr lang="en-US" sz="8000">
                <a:solidFill>
                  <a:srgbClr val="BADB43"/>
                </a:solidFill>
                <a:latin typeface="Open Sauce SemiBold Bold"/>
              </a:rPr>
              <a:t>CLIMATE CASES IN MARYLAND</a:t>
            </a:r>
          </a:p>
        </p:txBody>
      </p:sp>
      <p:sp>
        <p:nvSpPr>
          <p:cNvPr id="10" name="TextBox 10"/>
          <p:cNvSpPr txBox="1"/>
          <p:nvPr/>
        </p:nvSpPr>
        <p:spPr>
          <a:xfrm>
            <a:off x="965116" y="917637"/>
            <a:ext cx="1239263" cy="1194689"/>
          </a:xfrm>
          <a:prstGeom prst="rect">
            <a:avLst/>
          </a:prstGeom>
        </p:spPr>
        <p:txBody>
          <a:bodyPr lIns="0" tIns="0" rIns="0" bIns="0" rtlCol="0" anchor="t">
            <a:spAutoFit/>
          </a:bodyPr>
          <a:lstStyle/>
          <a:p>
            <a:pPr marL="0" lvl="1" indent="0" algn="ctr">
              <a:lnSpc>
                <a:spcPts val="10047"/>
              </a:lnSpc>
              <a:spcBef>
                <a:spcPct val="0"/>
              </a:spcBef>
            </a:pPr>
            <a:r>
              <a:rPr lang="en-US" sz="6399">
                <a:solidFill>
                  <a:srgbClr val="263036"/>
                </a:solidFill>
                <a:latin typeface="Open Sauce SemiBold Bold"/>
              </a:rPr>
              <a:t>4</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sp>
        <p:nvSpPr>
          <p:cNvPr id="3" name="TextBox 3"/>
          <p:cNvSpPr txBox="1"/>
          <p:nvPr/>
        </p:nvSpPr>
        <p:spPr>
          <a:xfrm>
            <a:off x="2096887" y="1019175"/>
            <a:ext cx="14094227" cy="2447925"/>
          </a:xfrm>
          <a:prstGeom prst="rect">
            <a:avLst/>
          </a:prstGeom>
        </p:spPr>
        <p:txBody>
          <a:bodyPr lIns="0" tIns="0" rIns="0" bIns="0" rtlCol="0" anchor="t">
            <a:spAutoFit/>
          </a:bodyPr>
          <a:lstStyle/>
          <a:p>
            <a:pPr marL="0" lvl="0" indent="0" algn="ctr">
              <a:lnSpc>
                <a:spcPts val="9600"/>
              </a:lnSpc>
              <a:spcBef>
                <a:spcPct val="0"/>
              </a:spcBef>
            </a:pPr>
            <a:r>
              <a:rPr lang="en-US" sz="8000" spc="160">
                <a:solidFill>
                  <a:srgbClr val="BADB43"/>
                </a:solidFill>
                <a:latin typeface="Open Sauce SemiBold Bold"/>
              </a:rPr>
              <a:t>CLIMATE LITIGATION - MARYLAND</a:t>
            </a:r>
          </a:p>
        </p:txBody>
      </p:sp>
      <p:grpSp>
        <p:nvGrpSpPr>
          <p:cNvPr id="4" name="Group 4"/>
          <p:cNvGrpSpPr/>
          <p:nvPr/>
        </p:nvGrpSpPr>
        <p:grpSpPr>
          <a:xfrm>
            <a:off x="3802089" y="3984842"/>
            <a:ext cx="4968672" cy="2043365"/>
            <a:chOff x="0" y="0"/>
            <a:chExt cx="6624897" cy="2724487"/>
          </a:xfrm>
        </p:grpSpPr>
        <p:grpSp>
          <p:nvGrpSpPr>
            <p:cNvPr id="5" name="Group 5"/>
            <p:cNvGrpSpPr/>
            <p:nvPr/>
          </p:nvGrpSpPr>
          <p:grpSpPr>
            <a:xfrm>
              <a:off x="0" y="0"/>
              <a:ext cx="6624897" cy="2724487"/>
              <a:chOff x="0" y="0"/>
              <a:chExt cx="5420212" cy="2229061"/>
            </a:xfrm>
          </p:grpSpPr>
          <p:sp>
            <p:nvSpPr>
              <p:cNvPr id="6" name="Freeform 6"/>
              <p:cNvSpPr/>
              <p:nvPr/>
            </p:nvSpPr>
            <p:spPr>
              <a:xfrm>
                <a:off x="0" y="0"/>
                <a:ext cx="5420212" cy="2229061"/>
              </a:xfrm>
              <a:custGeom>
                <a:avLst/>
                <a:gdLst/>
                <a:ahLst/>
                <a:cxnLst/>
                <a:rect l="l" t="t" r="r" b="b"/>
                <a:pathLst>
                  <a:path w="5420212" h="2229061">
                    <a:moveTo>
                      <a:pt x="5295752" y="2229060"/>
                    </a:moveTo>
                    <a:lnTo>
                      <a:pt x="124460" y="2229060"/>
                    </a:lnTo>
                    <a:cubicBezTo>
                      <a:pt x="55880" y="2229060"/>
                      <a:pt x="0" y="2173181"/>
                      <a:pt x="0" y="2104601"/>
                    </a:cubicBezTo>
                    <a:lnTo>
                      <a:pt x="0" y="124460"/>
                    </a:lnTo>
                    <a:cubicBezTo>
                      <a:pt x="0" y="55880"/>
                      <a:pt x="55880" y="0"/>
                      <a:pt x="124460" y="0"/>
                    </a:cubicBezTo>
                    <a:lnTo>
                      <a:pt x="5295752" y="0"/>
                    </a:lnTo>
                    <a:cubicBezTo>
                      <a:pt x="5364332" y="0"/>
                      <a:pt x="5420212" y="55880"/>
                      <a:pt x="5420212" y="124460"/>
                    </a:cubicBezTo>
                    <a:lnTo>
                      <a:pt x="5420212" y="2104601"/>
                    </a:lnTo>
                    <a:cubicBezTo>
                      <a:pt x="5420212" y="2173181"/>
                      <a:pt x="5364332" y="2229061"/>
                      <a:pt x="5295752" y="2229061"/>
                    </a:cubicBezTo>
                    <a:close/>
                  </a:path>
                </a:pathLst>
              </a:custGeom>
              <a:solidFill>
                <a:srgbClr val="D6E1D1"/>
              </a:solidFill>
            </p:spPr>
          </p:sp>
        </p:grpSp>
        <p:sp>
          <p:nvSpPr>
            <p:cNvPr id="7" name="TextBox 7"/>
            <p:cNvSpPr txBox="1"/>
            <p:nvPr/>
          </p:nvSpPr>
          <p:spPr>
            <a:xfrm>
              <a:off x="513610" y="679195"/>
              <a:ext cx="5597676" cy="1413722"/>
            </a:xfrm>
            <a:prstGeom prst="rect">
              <a:avLst/>
            </a:prstGeom>
          </p:spPr>
          <p:txBody>
            <a:bodyPr lIns="0" tIns="0" rIns="0" bIns="0" rtlCol="0" anchor="t">
              <a:spAutoFit/>
            </a:bodyPr>
            <a:lstStyle/>
            <a:p>
              <a:pPr algn="ctr">
                <a:lnSpc>
                  <a:spcPts val="4180"/>
                </a:lnSpc>
              </a:pPr>
              <a:r>
                <a:rPr lang="en-US" sz="3800" spc="76">
                  <a:solidFill>
                    <a:srgbClr val="FF3131"/>
                  </a:solidFill>
                  <a:latin typeface="Open Sauce Bold"/>
                </a:rPr>
                <a:t>MORE </a:t>
              </a:r>
              <a:r>
                <a:rPr lang="en-US" sz="3800" spc="76">
                  <a:solidFill>
                    <a:srgbClr val="313F47"/>
                  </a:solidFill>
                  <a:latin typeface="Open Sauce Bold"/>
                </a:rPr>
                <a:t>WATER</a:t>
              </a:r>
            </a:p>
            <a:p>
              <a:pPr algn="ctr">
                <a:lnSpc>
                  <a:spcPts val="4180"/>
                </a:lnSpc>
              </a:pPr>
              <a:r>
                <a:rPr lang="en-US" sz="3800" spc="76">
                  <a:solidFill>
                    <a:srgbClr val="FF3131"/>
                  </a:solidFill>
                  <a:latin typeface="Open Sauce Bold"/>
                </a:rPr>
                <a:t>MORE </a:t>
              </a:r>
              <a:r>
                <a:rPr lang="en-US" sz="3800" spc="76">
                  <a:solidFill>
                    <a:srgbClr val="313F47"/>
                  </a:solidFill>
                  <a:latin typeface="Open Sauce Bold"/>
                </a:rPr>
                <a:t>HEAT</a:t>
              </a:r>
            </a:p>
          </p:txBody>
        </p:sp>
      </p:grpSp>
      <p:grpSp>
        <p:nvGrpSpPr>
          <p:cNvPr id="8" name="Group 8"/>
          <p:cNvGrpSpPr/>
          <p:nvPr/>
        </p:nvGrpSpPr>
        <p:grpSpPr>
          <a:xfrm>
            <a:off x="9144000" y="6345200"/>
            <a:ext cx="4968672" cy="2029844"/>
            <a:chOff x="0" y="0"/>
            <a:chExt cx="6624897" cy="2706459"/>
          </a:xfrm>
        </p:grpSpPr>
        <p:grpSp>
          <p:nvGrpSpPr>
            <p:cNvPr id="9" name="Group 9"/>
            <p:cNvGrpSpPr/>
            <p:nvPr/>
          </p:nvGrpSpPr>
          <p:grpSpPr>
            <a:xfrm>
              <a:off x="0" y="0"/>
              <a:ext cx="6624897" cy="2706459"/>
              <a:chOff x="0" y="0"/>
              <a:chExt cx="5420212" cy="2214311"/>
            </a:xfrm>
          </p:grpSpPr>
          <p:sp>
            <p:nvSpPr>
              <p:cNvPr id="10" name="Freeform 10"/>
              <p:cNvSpPr/>
              <p:nvPr/>
            </p:nvSpPr>
            <p:spPr>
              <a:xfrm>
                <a:off x="0" y="0"/>
                <a:ext cx="5420212" cy="2214311"/>
              </a:xfrm>
              <a:custGeom>
                <a:avLst/>
                <a:gdLst/>
                <a:ahLst/>
                <a:cxnLst/>
                <a:rect l="l" t="t" r="r" b="b"/>
                <a:pathLst>
                  <a:path w="5420212" h="2214311">
                    <a:moveTo>
                      <a:pt x="5295752" y="2214311"/>
                    </a:moveTo>
                    <a:lnTo>
                      <a:pt x="124460" y="2214311"/>
                    </a:lnTo>
                    <a:cubicBezTo>
                      <a:pt x="55880" y="2214311"/>
                      <a:pt x="0" y="2158431"/>
                      <a:pt x="0" y="2089851"/>
                    </a:cubicBezTo>
                    <a:lnTo>
                      <a:pt x="0" y="124460"/>
                    </a:lnTo>
                    <a:cubicBezTo>
                      <a:pt x="0" y="55880"/>
                      <a:pt x="55880" y="0"/>
                      <a:pt x="124460" y="0"/>
                    </a:cubicBezTo>
                    <a:lnTo>
                      <a:pt x="5295752" y="0"/>
                    </a:lnTo>
                    <a:cubicBezTo>
                      <a:pt x="5364332" y="0"/>
                      <a:pt x="5420212" y="55880"/>
                      <a:pt x="5420212" y="124460"/>
                    </a:cubicBezTo>
                    <a:lnTo>
                      <a:pt x="5420212" y="2089851"/>
                    </a:lnTo>
                    <a:cubicBezTo>
                      <a:pt x="5420212" y="2158431"/>
                      <a:pt x="5364332" y="2214311"/>
                      <a:pt x="5295752" y="2214311"/>
                    </a:cubicBezTo>
                    <a:close/>
                  </a:path>
                </a:pathLst>
              </a:custGeom>
              <a:solidFill>
                <a:srgbClr val="D6E1D1"/>
              </a:solidFill>
            </p:spPr>
          </p:sp>
        </p:grpSp>
        <p:sp>
          <p:nvSpPr>
            <p:cNvPr id="11" name="TextBox 11"/>
            <p:cNvSpPr txBox="1"/>
            <p:nvPr/>
          </p:nvSpPr>
          <p:spPr>
            <a:xfrm>
              <a:off x="513610" y="670181"/>
              <a:ext cx="5597676" cy="1413722"/>
            </a:xfrm>
            <a:prstGeom prst="rect">
              <a:avLst/>
            </a:prstGeom>
          </p:spPr>
          <p:txBody>
            <a:bodyPr lIns="0" tIns="0" rIns="0" bIns="0" rtlCol="0" anchor="t">
              <a:spAutoFit/>
            </a:bodyPr>
            <a:lstStyle/>
            <a:p>
              <a:pPr marL="0" lvl="0" indent="0" algn="ctr">
                <a:lnSpc>
                  <a:spcPts val="4180"/>
                </a:lnSpc>
                <a:spcBef>
                  <a:spcPct val="0"/>
                </a:spcBef>
              </a:pPr>
              <a:r>
                <a:rPr lang="en-US" sz="3800" spc="76">
                  <a:solidFill>
                    <a:srgbClr val="FF3131"/>
                  </a:solidFill>
                  <a:latin typeface="Open Sauce Bold"/>
                </a:rPr>
                <a:t>SHIFTS </a:t>
              </a:r>
              <a:r>
                <a:rPr lang="en-US" sz="3800" spc="76">
                  <a:solidFill>
                    <a:srgbClr val="313F47"/>
                  </a:solidFill>
                  <a:latin typeface="Open Sauce Bold"/>
                </a:rPr>
                <a:t>IN INDUSTRY</a:t>
              </a:r>
            </a:p>
          </p:txBody>
        </p:sp>
      </p:grpSp>
      <p:grpSp>
        <p:nvGrpSpPr>
          <p:cNvPr id="12" name="Group 12"/>
          <p:cNvGrpSpPr/>
          <p:nvPr/>
        </p:nvGrpSpPr>
        <p:grpSpPr>
          <a:xfrm>
            <a:off x="9088059" y="3984842"/>
            <a:ext cx="4968672" cy="2043365"/>
            <a:chOff x="0" y="0"/>
            <a:chExt cx="6624897" cy="2724487"/>
          </a:xfrm>
        </p:grpSpPr>
        <p:grpSp>
          <p:nvGrpSpPr>
            <p:cNvPr id="13" name="Group 13"/>
            <p:cNvGrpSpPr/>
            <p:nvPr/>
          </p:nvGrpSpPr>
          <p:grpSpPr>
            <a:xfrm>
              <a:off x="0" y="0"/>
              <a:ext cx="6624897" cy="2724487"/>
              <a:chOff x="0" y="0"/>
              <a:chExt cx="5420212" cy="2229061"/>
            </a:xfrm>
          </p:grpSpPr>
          <p:sp>
            <p:nvSpPr>
              <p:cNvPr id="14" name="Freeform 14"/>
              <p:cNvSpPr/>
              <p:nvPr/>
            </p:nvSpPr>
            <p:spPr>
              <a:xfrm>
                <a:off x="0" y="0"/>
                <a:ext cx="5420212" cy="2229061"/>
              </a:xfrm>
              <a:custGeom>
                <a:avLst/>
                <a:gdLst/>
                <a:ahLst/>
                <a:cxnLst/>
                <a:rect l="l" t="t" r="r" b="b"/>
                <a:pathLst>
                  <a:path w="5420212" h="2229061">
                    <a:moveTo>
                      <a:pt x="5295752" y="2229060"/>
                    </a:moveTo>
                    <a:lnTo>
                      <a:pt x="124460" y="2229060"/>
                    </a:lnTo>
                    <a:cubicBezTo>
                      <a:pt x="55880" y="2229060"/>
                      <a:pt x="0" y="2173181"/>
                      <a:pt x="0" y="2104601"/>
                    </a:cubicBezTo>
                    <a:lnTo>
                      <a:pt x="0" y="124460"/>
                    </a:lnTo>
                    <a:cubicBezTo>
                      <a:pt x="0" y="55880"/>
                      <a:pt x="55880" y="0"/>
                      <a:pt x="124460" y="0"/>
                    </a:cubicBezTo>
                    <a:lnTo>
                      <a:pt x="5295752" y="0"/>
                    </a:lnTo>
                    <a:cubicBezTo>
                      <a:pt x="5364332" y="0"/>
                      <a:pt x="5420212" y="55880"/>
                      <a:pt x="5420212" y="124460"/>
                    </a:cubicBezTo>
                    <a:lnTo>
                      <a:pt x="5420212" y="2104601"/>
                    </a:lnTo>
                    <a:cubicBezTo>
                      <a:pt x="5420212" y="2173181"/>
                      <a:pt x="5364332" y="2229061"/>
                      <a:pt x="5295752" y="2229061"/>
                    </a:cubicBezTo>
                    <a:close/>
                  </a:path>
                </a:pathLst>
              </a:custGeom>
              <a:solidFill>
                <a:srgbClr val="D6E1D1"/>
              </a:solidFill>
            </p:spPr>
          </p:sp>
        </p:grpSp>
        <p:sp>
          <p:nvSpPr>
            <p:cNvPr id="15" name="TextBox 15"/>
            <p:cNvSpPr txBox="1"/>
            <p:nvPr/>
          </p:nvSpPr>
          <p:spPr>
            <a:xfrm>
              <a:off x="256805" y="329945"/>
              <a:ext cx="6111286" cy="2112222"/>
            </a:xfrm>
            <a:prstGeom prst="rect">
              <a:avLst/>
            </a:prstGeom>
          </p:spPr>
          <p:txBody>
            <a:bodyPr lIns="0" tIns="0" rIns="0" bIns="0" rtlCol="0" anchor="t">
              <a:spAutoFit/>
            </a:bodyPr>
            <a:lstStyle/>
            <a:p>
              <a:pPr marL="0" lvl="0" indent="0" algn="ctr">
                <a:lnSpc>
                  <a:spcPts val="4180"/>
                </a:lnSpc>
                <a:spcBef>
                  <a:spcPct val="0"/>
                </a:spcBef>
              </a:pPr>
              <a:r>
                <a:rPr lang="en-US" sz="3800" spc="76">
                  <a:solidFill>
                    <a:srgbClr val="313F47"/>
                  </a:solidFill>
                  <a:latin typeface="Open Sauce Bold"/>
                </a:rPr>
                <a:t> </a:t>
              </a:r>
              <a:r>
                <a:rPr lang="en-US" sz="3800" spc="76">
                  <a:solidFill>
                    <a:srgbClr val="FF3131"/>
                  </a:solidFill>
                  <a:latin typeface="Open Sauce Bold"/>
                </a:rPr>
                <a:t>CHANGES </a:t>
              </a:r>
              <a:r>
                <a:rPr lang="en-US" sz="3800" spc="76">
                  <a:solidFill>
                    <a:srgbClr val="313F47"/>
                  </a:solidFill>
                  <a:latin typeface="Open Sauce Bold"/>
                </a:rPr>
                <a:t>TO PROPERTY RIGHTS</a:t>
              </a:r>
            </a:p>
          </p:txBody>
        </p:sp>
      </p:grpSp>
      <p:grpSp>
        <p:nvGrpSpPr>
          <p:cNvPr id="16" name="Group 16"/>
          <p:cNvGrpSpPr/>
          <p:nvPr/>
        </p:nvGrpSpPr>
        <p:grpSpPr>
          <a:xfrm>
            <a:off x="3802089" y="6345200"/>
            <a:ext cx="4968672" cy="2029844"/>
            <a:chOff x="0" y="0"/>
            <a:chExt cx="6624897" cy="2706459"/>
          </a:xfrm>
        </p:grpSpPr>
        <p:grpSp>
          <p:nvGrpSpPr>
            <p:cNvPr id="17" name="Group 17"/>
            <p:cNvGrpSpPr/>
            <p:nvPr/>
          </p:nvGrpSpPr>
          <p:grpSpPr>
            <a:xfrm>
              <a:off x="0" y="0"/>
              <a:ext cx="6624897" cy="2706459"/>
              <a:chOff x="0" y="0"/>
              <a:chExt cx="5420212" cy="2214311"/>
            </a:xfrm>
          </p:grpSpPr>
          <p:sp>
            <p:nvSpPr>
              <p:cNvPr id="18" name="Freeform 18"/>
              <p:cNvSpPr/>
              <p:nvPr/>
            </p:nvSpPr>
            <p:spPr>
              <a:xfrm>
                <a:off x="0" y="0"/>
                <a:ext cx="5420212" cy="2214311"/>
              </a:xfrm>
              <a:custGeom>
                <a:avLst/>
                <a:gdLst/>
                <a:ahLst/>
                <a:cxnLst/>
                <a:rect l="l" t="t" r="r" b="b"/>
                <a:pathLst>
                  <a:path w="5420212" h="2214311">
                    <a:moveTo>
                      <a:pt x="5295752" y="2214311"/>
                    </a:moveTo>
                    <a:lnTo>
                      <a:pt x="124460" y="2214311"/>
                    </a:lnTo>
                    <a:cubicBezTo>
                      <a:pt x="55880" y="2214311"/>
                      <a:pt x="0" y="2158431"/>
                      <a:pt x="0" y="2089851"/>
                    </a:cubicBezTo>
                    <a:lnTo>
                      <a:pt x="0" y="124460"/>
                    </a:lnTo>
                    <a:cubicBezTo>
                      <a:pt x="0" y="55880"/>
                      <a:pt x="55880" y="0"/>
                      <a:pt x="124460" y="0"/>
                    </a:cubicBezTo>
                    <a:lnTo>
                      <a:pt x="5295752" y="0"/>
                    </a:lnTo>
                    <a:cubicBezTo>
                      <a:pt x="5364332" y="0"/>
                      <a:pt x="5420212" y="55880"/>
                      <a:pt x="5420212" y="124460"/>
                    </a:cubicBezTo>
                    <a:lnTo>
                      <a:pt x="5420212" y="2089851"/>
                    </a:lnTo>
                    <a:cubicBezTo>
                      <a:pt x="5420212" y="2158431"/>
                      <a:pt x="5364332" y="2214311"/>
                      <a:pt x="5295752" y="2214311"/>
                    </a:cubicBezTo>
                    <a:close/>
                  </a:path>
                </a:pathLst>
              </a:custGeom>
              <a:solidFill>
                <a:srgbClr val="D6E1D1"/>
              </a:solidFill>
            </p:spPr>
          </p:sp>
        </p:grpSp>
        <p:sp>
          <p:nvSpPr>
            <p:cNvPr id="19" name="TextBox 19"/>
            <p:cNvSpPr txBox="1"/>
            <p:nvPr/>
          </p:nvSpPr>
          <p:spPr>
            <a:xfrm>
              <a:off x="513610" y="670181"/>
              <a:ext cx="5597676" cy="1413722"/>
            </a:xfrm>
            <a:prstGeom prst="rect">
              <a:avLst/>
            </a:prstGeom>
          </p:spPr>
          <p:txBody>
            <a:bodyPr lIns="0" tIns="0" rIns="0" bIns="0" rtlCol="0" anchor="t">
              <a:spAutoFit/>
            </a:bodyPr>
            <a:lstStyle/>
            <a:p>
              <a:pPr marL="0" lvl="0" indent="0" algn="ctr">
                <a:lnSpc>
                  <a:spcPts val="4180"/>
                </a:lnSpc>
                <a:spcBef>
                  <a:spcPct val="0"/>
                </a:spcBef>
              </a:pPr>
              <a:r>
                <a:rPr lang="en-US" sz="3800" spc="76">
                  <a:solidFill>
                    <a:srgbClr val="313F47"/>
                  </a:solidFill>
                  <a:latin typeface="Open Sauce Bold"/>
                </a:rPr>
                <a:t>ENERGY </a:t>
              </a:r>
              <a:r>
                <a:rPr lang="en-US" sz="3800" spc="76">
                  <a:solidFill>
                    <a:srgbClr val="FF3131"/>
                  </a:solidFill>
                  <a:latin typeface="Open Sauce Bold"/>
                </a:rPr>
                <a:t>TRANSITION</a:t>
              </a:r>
            </a:p>
          </p:txBody>
        </p:sp>
      </p:grpSp>
      <p:grpSp>
        <p:nvGrpSpPr>
          <p:cNvPr id="20" name="Group 20"/>
          <p:cNvGrpSpPr/>
          <p:nvPr/>
        </p:nvGrpSpPr>
        <p:grpSpPr>
          <a:xfrm>
            <a:off x="367301" y="424126"/>
            <a:ext cx="13573242" cy="448022"/>
            <a:chOff x="0" y="0"/>
            <a:chExt cx="18097656" cy="597362"/>
          </a:xfrm>
        </p:grpSpPr>
        <p:sp>
          <p:nvSpPr>
            <p:cNvPr id="21" name="TextBox 21"/>
            <p:cNvSpPr txBox="1"/>
            <p:nvPr/>
          </p:nvSpPr>
          <p:spPr>
            <a:xfrm>
              <a:off x="925900" y="-110079"/>
              <a:ext cx="17171756" cy="690034"/>
            </a:xfrm>
            <a:prstGeom prst="rect">
              <a:avLst/>
            </a:prstGeom>
          </p:spPr>
          <p:txBody>
            <a:bodyPr lIns="0" tIns="0" rIns="0" bIns="0" rtlCol="0" anchor="t">
              <a:spAutoFit/>
            </a:bodyPr>
            <a:lstStyle/>
            <a:p>
              <a:pPr algn="l">
                <a:lnSpc>
                  <a:spcPts val="4999"/>
                </a:lnSpc>
              </a:pPr>
              <a:r>
                <a:rPr lang="en-US" sz="2499">
                  <a:solidFill>
                    <a:srgbClr val="D6E1D1">
                      <a:alpha val="33725"/>
                    </a:srgbClr>
                  </a:solidFill>
                  <a:latin typeface="Open Sauce SemiBold"/>
                </a:rPr>
                <a:t>CLIMATE CASES IN MARYLAND</a:t>
              </a:r>
            </a:p>
          </p:txBody>
        </p:sp>
        <p:grpSp>
          <p:nvGrpSpPr>
            <p:cNvPr id="22" name="Group 22"/>
            <p:cNvGrpSpPr/>
            <p:nvPr/>
          </p:nvGrpSpPr>
          <p:grpSpPr>
            <a:xfrm>
              <a:off x="68613" y="0"/>
              <a:ext cx="589723" cy="597362"/>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6E1D1">
                  <a:alpha val="44706"/>
                </a:srgbClr>
              </a:solidFill>
            </p:spPr>
          </p:sp>
        </p:grpSp>
        <p:sp>
          <p:nvSpPr>
            <p:cNvPr id="24" name="TextBox 24"/>
            <p:cNvSpPr txBox="1"/>
            <p:nvPr/>
          </p:nvSpPr>
          <p:spPr>
            <a:xfrm>
              <a:off x="0" y="-48452"/>
              <a:ext cx="726948" cy="599017"/>
            </a:xfrm>
            <a:prstGeom prst="rect">
              <a:avLst/>
            </a:prstGeom>
          </p:spPr>
          <p:txBody>
            <a:bodyPr lIns="0" tIns="0" rIns="0" bIns="0" rtlCol="0" anchor="t">
              <a:spAutoFit/>
            </a:bodyPr>
            <a:lstStyle/>
            <a:p>
              <a:pPr algn="ctr">
                <a:lnSpc>
                  <a:spcPts val="3924"/>
                </a:lnSpc>
              </a:pPr>
              <a:r>
                <a:rPr lang="en-US" sz="2499">
                  <a:solidFill>
                    <a:srgbClr val="263036">
                      <a:alpha val="29804"/>
                    </a:srgbClr>
                  </a:solidFill>
                  <a:latin typeface="Open Sauce SemiBold Bold"/>
                </a:rPr>
                <a:t>4</a:t>
              </a: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email">
            <a:alphaModFix amt="85000"/>
            <a:extLst>
              <a:ext uri="{28A0092B-C50C-407E-A947-70E740481C1C}">
                <a14:useLocalDpi xmlns:a14="http://schemas.microsoft.com/office/drawing/2010/main"/>
              </a:ext>
            </a:extLst>
          </a:blip>
          <a:srcRect/>
          <a:stretch>
            <a:fillRect/>
          </a:stretch>
        </p:blipFill>
        <p:spPr>
          <a:xfrm>
            <a:off x="12825603" y="0"/>
            <a:ext cx="5462397" cy="10287000"/>
          </a:xfrm>
          <a:prstGeom prst="rect">
            <a:avLst/>
          </a:prstGeom>
        </p:spPr>
      </p:pic>
      <p:sp>
        <p:nvSpPr>
          <p:cNvPr id="3" name="TextBox 3"/>
          <p:cNvSpPr txBox="1"/>
          <p:nvPr/>
        </p:nvSpPr>
        <p:spPr>
          <a:xfrm>
            <a:off x="184972" y="1185840"/>
            <a:ext cx="12640631" cy="1377949"/>
          </a:xfrm>
          <a:prstGeom prst="rect">
            <a:avLst/>
          </a:prstGeom>
        </p:spPr>
        <p:txBody>
          <a:bodyPr lIns="0" tIns="0" rIns="0" bIns="0" rtlCol="0" anchor="t">
            <a:spAutoFit/>
          </a:bodyPr>
          <a:lstStyle/>
          <a:p>
            <a:pPr algn="ctr">
              <a:lnSpc>
                <a:spcPts val="11200"/>
              </a:lnSpc>
            </a:pPr>
            <a:r>
              <a:rPr lang="en-US" sz="8000">
                <a:solidFill>
                  <a:srgbClr val="BADB43"/>
                </a:solidFill>
                <a:latin typeface="Open Sauce SemiBold Bold"/>
              </a:rPr>
              <a:t>ENERGY (RENEWABLES)</a:t>
            </a:r>
          </a:p>
        </p:txBody>
      </p:sp>
      <p:grpSp>
        <p:nvGrpSpPr>
          <p:cNvPr id="4" name="Group 4"/>
          <p:cNvGrpSpPr/>
          <p:nvPr/>
        </p:nvGrpSpPr>
        <p:grpSpPr>
          <a:xfrm>
            <a:off x="606836" y="2806677"/>
            <a:ext cx="11488721" cy="3769677"/>
            <a:chOff x="0" y="0"/>
            <a:chExt cx="15318294" cy="5026236"/>
          </a:xfrm>
        </p:grpSpPr>
        <p:grpSp>
          <p:nvGrpSpPr>
            <p:cNvPr id="5" name="Group 5"/>
            <p:cNvGrpSpPr/>
            <p:nvPr/>
          </p:nvGrpSpPr>
          <p:grpSpPr>
            <a:xfrm>
              <a:off x="0" y="0"/>
              <a:ext cx="15318294" cy="5026236"/>
              <a:chOff x="0" y="0"/>
              <a:chExt cx="3025836" cy="992837"/>
            </a:xfrm>
          </p:grpSpPr>
          <p:sp>
            <p:nvSpPr>
              <p:cNvPr id="6" name="Freeform 6"/>
              <p:cNvSpPr/>
              <p:nvPr/>
            </p:nvSpPr>
            <p:spPr>
              <a:xfrm>
                <a:off x="0" y="0"/>
                <a:ext cx="3025836" cy="992837"/>
              </a:xfrm>
              <a:custGeom>
                <a:avLst/>
                <a:gdLst/>
                <a:ahLst/>
                <a:cxnLst/>
                <a:rect l="l" t="t" r="r" b="b"/>
                <a:pathLst>
                  <a:path w="3025836" h="992837">
                    <a:moveTo>
                      <a:pt x="0" y="0"/>
                    </a:moveTo>
                    <a:lnTo>
                      <a:pt x="3025836" y="0"/>
                    </a:lnTo>
                    <a:lnTo>
                      <a:pt x="3025836" y="992837"/>
                    </a:lnTo>
                    <a:lnTo>
                      <a:pt x="0" y="992837"/>
                    </a:lnTo>
                    <a:close/>
                  </a:path>
                </a:pathLst>
              </a:custGeom>
              <a:solidFill>
                <a:srgbClr val="62C7CE">
                  <a:alpha val="20784"/>
                </a:srgbClr>
              </a:solidFill>
            </p:spPr>
          </p:sp>
          <p:sp>
            <p:nvSpPr>
              <p:cNvPr id="7" name="TextBox 7"/>
              <p:cNvSpPr txBox="1"/>
              <p:nvPr/>
            </p:nvSpPr>
            <p:spPr>
              <a:xfrm>
                <a:off x="0" y="-190500"/>
                <a:ext cx="812800" cy="1003300"/>
              </a:xfrm>
              <a:prstGeom prst="rect">
                <a:avLst/>
              </a:prstGeom>
            </p:spPr>
            <p:txBody>
              <a:bodyPr lIns="50800" tIns="50800" rIns="50800" bIns="50800" rtlCol="0" anchor="ctr"/>
              <a:lstStyle/>
              <a:p>
                <a:pPr algn="ctr">
                  <a:lnSpc>
                    <a:spcPts val="4999"/>
                  </a:lnSpc>
                </a:pPr>
                <a:endParaRPr/>
              </a:p>
            </p:txBody>
          </p:sp>
        </p:grpSp>
        <p:grpSp>
          <p:nvGrpSpPr>
            <p:cNvPr id="8" name="Group 8"/>
            <p:cNvGrpSpPr/>
            <p:nvPr/>
          </p:nvGrpSpPr>
          <p:grpSpPr>
            <a:xfrm>
              <a:off x="220596" y="1778719"/>
              <a:ext cx="14825034" cy="3067602"/>
              <a:chOff x="0" y="0"/>
              <a:chExt cx="2928402" cy="605946"/>
            </a:xfrm>
          </p:grpSpPr>
          <p:sp>
            <p:nvSpPr>
              <p:cNvPr id="9" name="Freeform 9"/>
              <p:cNvSpPr/>
              <p:nvPr/>
            </p:nvSpPr>
            <p:spPr>
              <a:xfrm>
                <a:off x="0" y="0"/>
                <a:ext cx="2928402" cy="605946"/>
              </a:xfrm>
              <a:custGeom>
                <a:avLst/>
                <a:gdLst/>
                <a:ahLst/>
                <a:cxnLst/>
                <a:rect l="l" t="t" r="r" b="b"/>
                <a:pathLst>
                  <a:path w="2928402" h="605946">
                    <a:moveTo>
                      <a:pt x="0" y="0"/>
                    </a:moveTo>
                    <a:lnTo>
                      <a:pt x="2928402" y="0"/>
                    </a:lnTo>
                    <a:lnTo>
                      <a:pt x="2928402" y="605946"/>
                    </a:lnTo>
                    <a:lnTo>
                      <a:pt x="0" y="605946"/>
                    </a:lnTo>
                    <a:close/>
                  </a:path>
                </a:pathLst>
              </a:custGeom>
              <a:solidFill>
                <a:srgbClr val="62C7CE">
                  <a:alpha val="14902"/>
                </a:srgbClr>
              </a:solidFill>
            </p:spPr>
          </p:sp>
          <p:sp>
            <p:nvSpPr>
              <p:cNvPr id="10" name="TextBox 10"/>
              <p:cNvSpPr txBox="1"/>
              <p:nvPr/>
            </p:nvSpPr>
            <p:spPr>
              <a:xfrm>
                <a:off x="0" y="-190500"/>
                <a:ext cx="812800" cy="1003300"/>
              </a:xfrm>
              <a:prstGeom prst="rect">
                <a:avLst/>
              </a:prstGeom>
            </p:spPr>
            <p:txBody>
              <a:bodyPr lIns="50800" tIns="50800" rIns="50800" bIns="50800" rtlCol="0" anchor="ctr"/>
              <a:lstStyle/>
              <a:p>
                <a:pPr algn="ctr">
                  <a:lnSpc>
                    <a:spcPts val="4999"/>
                  </a:lnSpc>
                </a:pPr>
                <a:endParaRPr/>
              </a:p>
            </p:txBody>
          </p:sp>
        </p:grpSp>
        <p:sp>
          <p:nvSpPr>
            <p:cNvPr id="11" name="TextBox 11"/>
            <p:cNvSpPr txBox="1"/>
            <p:nvPr/>
          </p:nvSpPr>
          <p:spPr>
            <a:xfrm>
              <a:off x="220596" y="129964"/>
              <a:ext cx="14825034" cy="1371600"/>
            </a:xfrm>
            <a:prstGeom prst="rect">
              <a:avLst/>
            </a:prstGeom>
          </p:spPr>
          <p:txBody>
            <a:bodyPr lIns="0" tIns="0" rIns="0" bIns="0" rtlCol="0" anchor="t">
              <a:spAutoFit/>
            </a:bodyPr>
            <a:lstStyle/>
            <a:p>
              <a:pPr>
                <a:lnSpc>
                  <a:spcPts val="4080"/>
                </a:lnSpc>
              </a:pPr>
              <a:r>
                <a:rPr lang="en-US" sz="3400" u="sng">
                  <a:solidFill>
                    <a:srgbClr val="FFFFFF"/>
                  </a:solidFill>
                  <a:latin typeface="Open Sauce SemiBold"/>
                  <a:hlinkClick r:id="rId4" tooltip="http://climatecasechart.com/case/board-of-county-commissioners-of-washington-county-v-perennial-solar-llc/"/>
                </a:rPr>
                <a:t>Board of County Commissioners of Washington County v. Perennial Solar, LLC</a:t>
              </a:r>
              <a:r>
                <a:rPr lang="en-US" sz="3400">
                  <a:solidFill>
                    <a:srgbClr val="FFFFFF"/>
                  </a:solidFill>
                  <a:latin typeface="Open Sauce SemiBold"/>
                </a:rPr>
                <a:t>, No. 66 (Md. 2019)</a:t>
              </a:r>
            </a:p>
          </p:txBody>
        </p:sp>
        <p:sp>
          <p:nvSpPr>
            <p:cNvPr id="12" name="TextBox 12"/>
            <p:cNvSpPr txBox="1"/>
            <p:nvPr/>
          </p:nvSpPr>
          <p:spPr>
            <a:xfrm>
              <a:off x="493260" y="2144120"/>
              <a:ext cx="14825034" cy="2336800"/>
            </a:xfrm>
            <a:prstGeom prst="rect">
              <a:avLst/>
            </a:prstGeom>
          </p:spPr>
          <p:txBody>
            <a:bodyPr lIns="0" tIns="0" rIns="0" bIns="0" rtlCol="0" anchor="t">
              <a:spAutoFit/>
            </a:bodyPr>
            <a:lstStyle/>
            <a:p>
              <a:pPr marL="626114" lvl="1" indent="-313057">
                <a:lnSpc>
                  <a:spcPts val="3480"/>
                </a:lnSpc>
                <a:buFont typeface="Arial"/>
                <a:buChar char="•"/>
              </a:pPr>
              <a:r>
                <a:rPr lang="en-US" sz="2900">
                  <a:solidFill>
                    <a:srgbClr val="D9D9D9"/>
                  </a:solidFill>
                  <a:latin typeface="Open Sauce"/>
                </a:rPr>
                <a:t>Maryland Court of Appeals affirmed that state law preempts local zoning authority with respect to solar energy generating systems that require a Certificate of Public Convenience and Necessity from Maryland PSC</a:t>
              </a:r>
            </a:p>
          </p:txBody>
        </p:sp>
      </p:grpSp>
      <p:grpSp>
        <p:nvGrpSpPr>
          <p:cNvPr id="13" name="Group 13"/>
          <p:cNvGrpSpPr/>
          <p:nvPr/>
        </p:nvGrpSpPr>
        <p:grpSpPr>
          <a:xfrm>
            <a:off x="606836" y="6824004"/>
            <a:ext cx="11488721" cy="3287126"/>
            <a:chOff x="0" y="0"/>
            <a:chExt cx="3025836" cy="865745"/>
          </a:xfrm>
        </p:grpSpPr>
        <p:sp>
          <p:nvSpPr>
            <p:cNvPr id="14" name="Freeform 14"/>
            <p:cNvSpPr/>
            <p:nvPr/>
          </p:nvSpPr>
          <p:spPr>
            <a:xfrm>
              <a:off x="0" y="0"/>
              <a:ext cx="3025836" cy="865745"/>
            </a:xfrm>
            <a:custGeom>
              <a:avLst/>
              <a:gdLst/>
              <a:ahLst/>
              <a:cxnLst/>
              <a:rect l="l" t="t" r="r" b="b"/>
              <a:pathLst>
                <a:path w="3025836" h="865745">
                  <a:moveTo>
                    <a:pt x="0" y="0"/>
                  </a:moveTo>
                  <a:lnTo>
                    <a:pt x="3025836" y="0"/>
                  </a:lnTo>
                  <a:lnTo>
                    <a:pt x="3025836" y="865745"/>
                  </a:lnTo>
                  <a:lnTo>
                    <a:pt x="0" y="865745"/>
                  </a:lnTo>
                  <a:close/>
                </a:path>
              </a:pathLst>
            </a:custGeom>
            <a:solidFill>
              <a:srgbClr val="62C7CE">
                <a:alpha val="20784"/>
              </a:srgbClr>
            </a:solidFill>
          </p:spPr>
        </p:sp>
        <p:sp>
          <p:nvSpPr>
            <p:cNvPr id="15" name="TextBox 15"/>
            <p:cNvSpPr txBox="1"/>
            <p:nvPr/>
          </p:nvSpPr>
          <p:spPr>
            <a:xfrm>
              <a:off x="0" y="-190500"/>
              <a:ext cx="812800" cy="1003300"/>
            </a:xfrm>
            <a:prstGeom prst="rect">
              <a:avLst/>
            </a:prstGeom>
          </p:spPr>
          <p:txBody>
            <a:bodyPr lIns="50800" tIns="50800" rIns="50800" bIns="50800" rtlCol="0" anchor="ctr"/>
            <a:lstStyle/>
            <a:p>
              <a:pPr algn="ctr">
                <a:lnSpc>
                  <a:spcPts val="4999"/>
                </a:lnSpc>
              </a:pPr>
              <a:endParaRPr/>
            </a:p>
          </p:txBody>
        </p:sp>
      </p:grpSp>
      <p:sp>
        <p:nvSpPr>
          <p:cNvPr id="16" name="TextBox 16"/>
          <p:cNvSpPr txBox="1"/>
          <p:nvPr/>
        </p:nvSpPr>
        <p:spPr>
          <a:xfrm>
            <a:off x="772283" y="6852579"/>
            <a:ext cx="11118776" cy="1028700"/>
          </a:xfrm>
          <a:prstGeom prst="rect">
            <a:avLst/>
          </a:prstGeom>
        </p:spPr>
        <p:txBody>
          <a:bodyPr lIns="0" tIns="0" rIns="0" bIns="0" rtlCol="0" anchor="t">
            <a:spAutoFit/>
          </a:bodyPr>
          <a:lstStyle/>
          <a:p>
            <a:pPr marL="0" lvl="0" indent="0" algn="l">
              <a:lnSpc>
                <a:spcPts val="4080"/>
              </a:lnSpc>
              <a:spcBef>
                <a:spcPct val="0"/>
              </a:spcBef>
            </a:pPr>
            <a:r>
              <a:rPr lang="en-US" sz="3400" u="sng">
                <a:solidFill>
                  <a:srgbClr val="FFFFFF"/>
                </a:solidFill>
                <a:latin typeface="Open Sauce SemiBold"/>
                <a:hlinkClick r:id="rId5" tooltip="http://climatecasechart.com/case/in-re-maryland-office-of-peoples-counsel/"/>
              </a:rPr>
              <a:t>Maryland Office of People's Counsel v. Maryland Public Service Commission</a:t>
            </a:r>
            <a:r>
              <a:rPr lang="en-US" sz="3400">
                <a:solidFill>
                  <a:srgbClr val="FFFFFF"/>
                </a:solidFill>
                <a:latin typeface="Open Sauce SemiBold"/>
              </a:rPr>
              <a:t>, No. 15 (Md. 2018)</a:t>
            </a:r>
          </a:p>
        </p:txBody>
      </p:sp>
      <p:grpSp>
        <p:nvGrpSpPr>
          <p:cNvPr id="17" name="Group 17"/>
          <p:cNvGrpSpPr/>
          <p:nvPr/>
        </p:nvGrpSpPr>
        <p:grpSpPr>
          <a:xfrm>
            <a:off x="791809" y="8158139"/>
            <a:ext cx="11118776" cy="1752600"/>
            <a:chOff x="0" y="0"/>
            <a:chExt cx="2928402" cy="461590"/>
          </a:xfrm>
        </p:grpSpPr>
        <p:sp>
          <p:nvSpPr>
            <p:cNvPr id="18" name="Freeform 18"/>
            <p:cNvSpPr/>
            <p:nvPr/>
          </p:nvSpPr>
          <p:spPr>
            <a:xfrm>
              <a:off x="0" y="0"/>
              <a:ext cx="2928402" cy="461590"/>
            </a:xfrm>
            <a:custGeom>
              <a:avLst/>
              <a:gdLst/>
              <a:ahLst/>
              <a:cxnLst/>
              <a:rect l="l" t="t" r="r" b="b"/>
              <a:pathLst>
                <a:path w="2928402" h="461590">
                  <a:moveTo>
                    <a:pt x="0" y="0"/>
                  </a:moveTo>
                  <a:lnTo>
                    <a:pt x="2928402" y="0"/>
                  </a:lnTo>
                  <a:lnTo>
                    <a:pt x="2928402" y="461590"/>
                  </a:lnTo>
                  <a:lnTo>
                    <a:pt x="0" y="461590"/>
                  </a:lnTo>
                  <a:close/>
                </a:path>
              </a:pathLst>
            </a:custGeom>
            <a:solidFill>
              <a:srgbClr val="62C7CE">
                <a:alpha val="14902"/>
              </a:srgbClr>
            </a:solidFill>
            <a:ln>
              <a:noFill/>
            </a:ln>
          </p:spPr>
        </p:sp>
        <p:sp>
          <p:nvSpPr>
            <p:cNvPr id="19" name="TextBox 19"/>
            <p:cNvSpPr txBox="1"/>
            <p:nvPr/>
          </p:nvSpPr>
          <p:spPr>
            <a:xfrm>
              <a:off x="0" y="-190500"/>
              <a:ext cx="812800" cy="1003300"/>
            </a:xfrm>
            <a:prstGeom prst="rect">
              <a:avLst/>
            </a:prstGeom>
          </p:spPr>
          <p:txBody>
            <a:bodyPr lIns="50800" tIns="50800" rIns="50800" bIns="50800" rtlCol="0" anchor="ctr"/>
            <a:lstStyle/>
            <a:p>
              <a:pPr marL="0" lvl="0" indent="0" algn="ctr">
                <a:lnSpc>
                  <a:spcPts val="4999"/>
                </a:lnSpc>
                <a:spcBef>
                  <a:spcPct val="0"/>
                </a:spcBef>
              </a:pPr>
              <a:endParaRPr/>
            </a:p>
          </p:txBody>
        </p:sp>
      </p:grpSp>
      <p:sp>
        <p:nvSpPr>
          <p:cNvPr id="20" name="TextBox 20"/>
          <p:cNvSpPr txBox="1"/>
          <p:nvPr/>
        </p:nvSpPr>
        <p:spPr>
          <a:xfrm>
            <a:off x="976781" y="8158139"/>
            <a:ext cx="10221533" cy="1752600"/>
          </a:xfrm>
          <a:prstGeom prst="rect">
            <a:avLst/>
          </a:prstGeom>
        </p:spPr>
        <p:txBody>
          <a:bodyPr lIns="0" tIns="0" rIns="0" bIns="0" rtlCol="0" anchor="t">
            <a:spAutoFit/>
          </a:bodyPr>
          <a:lstStyle/>
          <a:p>
            <a:pPr marL="626114" lvl="1" indent="-313057" algn="l">
              <a:lnSpc>
                <a:spcPts val="3480"/>
              </a:lnSpc>
              <a:spcBef>
                <a:spcPct val="0"/>
              </a:spcBef>
              <a:buFont typeface="Arial"/>
              <a:buChar char="•"/>
            </a:pPr>
            <a:r>
              <a:rPr lang="en-US" sz="2900">
                <a:solidFill>
                  <a:srgbClr val="D9D9D9"/>
                </a:solidFill>
                <a:latin typeface="Open Sauce"/>
              </a:rPr>
              <a:t>Maryland Court of Appeals affirmed decision upholding PSC's approval of Exelon's acquisition of Pepco Holdings, and its utility subsidiaries. Speculative harm to distributed generation markets</a:t>
            </a:r>
          </a:p>
        </p:txBody>
      </p:sp>
      <p:grpSp>
        <p:nvGrpSpPr>
          <p:cNvPr id="21" name="Group 21"/>
          <p:cNvGrpSpPr/>
          <p:nvPr/>
        </p:nvGrpSpPr>
        <p:grpSpPr>
          <a:xfrm>
            <a:off x="367301" y="424126"/>
            <a:ext cx="13573242" cy="448022"/>
            <a:chOff x="0" y="0"/>
            <a:chExt cx="18097656" cy="597362"/>
          </a:xfrm>
        </p:grpSpPr>
        <p:sp>
          <p:nvSpPr>
            <p:cNvPr id="22" name="TextBox 22"/>
            <p:cNvSpPr txBox="1"/>
            <p:nvPr/>
          </p:nvSpPr>
          <p:spPr>
            <a:xfrm>
              <a:off x="925900" y="-110079"/>
              <a:ext cx="17171756" cy="690034"/>
            </a:xfrm>
            <a:prstGeom prst="rect">
              <a:avLst/>
            </a:prstGeom>
          </p:spPr>
          <p:txBody>
            <a:bodyPr lIns="0" tIns="0" rIns="0" bIns="0" rtlCol="0" anchor="t">
              <a:spAutoFit/>
            </a:bodyPr>
            <a:lstStyle/>
            <a:p>
              <a:pPr algn="l">
                <a:lnSpc>
                  <a:spcPts val="4999"/>
                </a:lnSpc>
              </a:pPr>
              <a:r>
                <a:rPr lang="en-US" sz="2499">
                  <a:solidFill>
                    <a:srgbClr val="D6E1D1">
                      <a:alpha val="33725"/>
                    </a:srgbClr>
                  </a:solidFill>
                  <a:latin typeface="Open Sauce SemiBold"/>
                </a:rPr>
                <a:t>CLIMATE CASES IN MARYLAND</a:t>
              </a:r>
            </a:p>
          </p:txBody>
        </p:sp>
        <p:grpSp>
          <p:nvGrpSpPr>
            <p:cNvPr id="23" name="Group 23"/>
            <p:cNvGrpSpPr/>
            <p:nvPr/>
          </p:nvGrpSpPr>
          <p:grpSpPr>
            <a:xfrm>
              <a:off x="68613" y="0"/>
              <a:ext cx="589723" cy="597362"/>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6E1D1">
                  <a:alpha val="44706"/>
                </a:srgbClr>
              </a:solidFill>
            </p:spPr>
          </p:sp>
        </p:grpSp>
        <p:sp>
          <p:nvSpPr>
            <p:cNvPr id="25" name="TextBox 25"/>
            <p:cNvSpPr txBox="1"/>
            <p:nvPr/>
          </p:nvSpPr>
          <p:spPr>
            <a:xfrm>
              <a:off x="0" y="-48452"/>
              <a:ext cx="726948" cy="599017"/>
            </a:xfrm>
            <a:prstGeom prst="rect">
              <a:avLst/>
            </a:prstGeom>
          </p:spPr>
          <p:txBody>
            <a:bodyPr lIns="0" tIns="0" rIns="0" bIns="0" rtlCol="0" anchor="t">
              <a:spAutoFit/>
            </a:bodyPr>
            <a:lstStyle/>
            <a:p>
              <a:pPr algn="ctr">
                <a:lnSpc>
                  <a:spcPts val="3924"/>
                </a:lnSpc>
              </a:pPr>
              <a:r>
                <a:rPr lang="en-US" sz="2499">
                  <a:solidFill>
                    <a:srgbClr val="263036">
                      <a:alpha val="29804"/>
                    </a:srgbClr>
                  </a:solidFill>
                  <a:latin typeface="Open Sauce SemiBold Bold"/>
                </a:rPr>
                <a:t>4</a:t>
              </a: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email">
            <a:alphaModFix amt="32999"/>
            <a:extLst>
              <a:ext uri="{28A0092B-C50C-407E-A947-70E740481C1C}">
                <a14:useLocalDpi xmlns:a14="http://schemas.microsoft.com/office/drawing/2010/main"/>
              </a:ext>
            </a:extLst>
          </a:blip>
          <a:srcRect/>
          <a:stretch>
            <a:fillRect/>
          </a:stretch>
        </p:blipFill>
        <p:spPr>
          <a:xfrm flipH="1">
            <a:off x="11536535" y="-969231"/>
            <a:ext cx="6751465" cy="12741661"/>
          </a:xfrm>
          <a:prstGeom prst="rect">
            <a:avLst/>
          </a:prstGeom>
        </p:spPr>
      </p:pic>
      <p:grpSp>
        <p:nvGrpSpPr>
          <p:cNvPr id="3" name="Group 3"/>
          <p:cNvGrpSpPr/>
          <p:nvPr/>
        </p:nvGrpSpPr>
        <p:grpSpPr>
          <a:xfrm>
            <a:off x="367301" y="424126"/>
            <a:ext cx="13573242" cy="448022"/>
            <a:chOff x="0" y="0"/>
            <a:chExt cx="18097656" cy="597362"/>
          </a:xfrm>
        </p:grpSpPr>
        <p:sp>
          <p:nvSpPr>
            <p:cNvPr id="4" name="TextBox 4"/>
            <p:cNvSpPr txBox="1"/>
            <p:nvPr/>
          </p:nvSpPr>
          <p:spPr>
            <a:xfrm>
              <a:off x="925900" y="-110079"/>
              <a:ext cx="17171756" cy="690034"/>
            </a:xfrm>
            <a:prstGeom prst="rect">
              <a:avLst/>
            </a:prstGeom>
          </p:spPr>
          <p:txBody>
            <a:bodyPr lIns="0" tIns="0" rIns="0" bIns="0" rtlCol="0" anchor="t">
              <a:spAutoFit/>
            </a:bodyPr>
            <a:lstStyle/>
            <a:p>
              <a:pPr algn="l">
                <a:lnSpc>
                  <a:spcPts val="4999"/>
                </a:lnSpc>
              </a:pPr>
              <a:r>
                <a:rPr lang="en-US" sz="2499">
                  <a:solidFill>
                    <a:srgbClr val="D6E1D1">
                      <a:alpha val="33725"/>
                    </a:srgbClr>
                  </a:solidFill>
                  <a:latin typeface="Open Sauce SemiBold"/>
                </a:rPr>
                <a:t>CLIMATE CASES IN MARYLAND</a:t>
              </a:r>
            </a:p>
          </p:txBody>
        </p:sp>
        <p:grpSp>
          <p:nvGrpSpPr>
            <p:cNvPr id="5" name="Group 5"/>
            <p:cNvGrpSpPr/>
            <p:nvPr/>
          </p:nvGrpSpPr>
          <p:grpSpPr>
            <a:xfrm>
              <a:off x="68613" y="0"/>
              <a:ext cx="589723" cy="597362"/>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6E1D1">
                  <a:alpha val="44706"/>
                </a:srgbClr>
              </a:solidFill>
            </p:spPr>
          </p:sp>
        </p:grpSp>
        <p:sp>
          <p:nvSpPr>
            <p:cNvPr id="7" name="TextBox 7"/>
            <p:cNvSpPr txBox="1"/>
            <p:nvPr/>
          </p:nvSpPr>
          <p:spPr>
            <a:xfrm>
              <a:off x="0" y="-48452"/>
              <a:ext cx="726948" cy="599017"/>
            </a:xfrm>
            <a:prstGeom prst="rect">
              <a:avLst/>
            </a:prstGeom>
          </p:spPr>
          <p:txBody>
            <a:bodyPr lIns="0" tIns="0" rIns="0" bIns="0" rtlCol="0" anchor="t">
              <a:spAutoFit/>
            </a:bodyPr>
            <a:lstStyle/>
            <a:p>
              <a:pPr algn="ctr">
                <a:lnSpc>
                  <a:spcPts val="3924"/>
                </a:lnSpc>
              </a:pPr>
              <a:r>
                <a:rPr lang="en-US" sz="2499">
                  <a:solidFill>
                    <a:srgbClr val="263036">
                      <a:alpha val="29804"/>
                    </a:srgbClr>
                  </a:solidFill>
                  <a:latin typeface="Open Sauce SemiBold Bold"/>
                </a:rPr>
                <a:t>4</a:t>
              </a:r>
            </a:p>
          </p:txBody>
        </p:sp>
      </p:grpSp>
      <p:grpSp>
        <p:nvGrpSpPr>
          <p:cNvPr id="8" name="Group 8"/>
          <p:cNvGrpSpPr/>
          <p:nvPr/>
        </p:nvGrpSpPr>
        <p:grpSpPr>
          <a:xfrm>
            <a:off x="367301" y="2563789"/>
            <a:ext cx="10775608" cy="3726640"/>
            <a:chOff x="0" y="0"/>
            <a:chExt cx="2838020" cy="981502"/>
          </a:xfrm>
        </p:grpSpPr>
        <p:sp>
          <p:nvSpPr>
            <p:cNvPr id="9" name="Freeform 9"/>
            <p:cNvSpPr/>
            <p:nvPr/>
          </p:nvSpPr>
          <p:spPr>
            <a:xfrm>
              <a:off x="0" y="0"/>
              <a:ext cx="2838020" cy="981502"/>
            </a:xfrm>
            <a:custGeom>
              <a:avLst/>
              <a:gdLst/>
              <a:ahLst/>
              <a:cxnLst/>
              <a:rect l="l" t="t" r="r" b="b"/>
              <a:pathLst>
                <a:path w="2838020" h="981502">
                  <a:moveTo>
                    <a:pt x="0" y="0"/>
                  </a:moveTo>
                  <a:lnTo>
                    <a:pt x="2838020" y="0"/>
                  </a:lnTo>
                  <a:lnTo>
                    <a:pt x="2838020" y="981502"/>
                  </a:lnTo>
                  <a:lnTo>
                    <a:pt x="0" y="981502"/>
                  </a:lnTo>
                  <a:close/>
                </a:path>
              </a:pathLst>
            </a:custGeom>
            <a:solidFill>
              <a:srgbClr val="62C7CE">
                <a:alpha val="20784"/>
              </a:srgbClr>
            </a:solidFill>
          </p:spPr>
        </p:sp>
        <p:sp>
          <p:nvSpPr>
            <p:cNvPr id="10" name="TextBox 10"/>
            <p:cNvSpPr txBox="1"/>
            <p:nvPr/>
          </p:nvSpPr>
          <p:spPr>
            <a:xfrm>
              <a:off x="0" y="-190500"/>
              <a:ext cx="812800" cy="1003300"/>
            </a:xfrm>
            <a:prstGeom prst="rect">
              <a:avLst/>
            </a:prstGeom>
          </p:spPr>
          <p:txBody>
            <a:bodyPr lIns="50800" tIns="50800" rIns="50800" bIns="50800" rtlCol="0" anchor="ctr"/>
            <a:lstStyle/>
            <a:p>
              <a:pPr algn="ctr">
                <a:lnSpc>
                  <a:spcPts val="4999"/>
                </a:lnSpc>
              </a:pPr>
              <a:endParaRPr/>
            </a:p>
          </p:txBody>
        </p:sp>
      </p:grpSp>
      <p:grpSp>
        <p:nvGrpSpPr>
          <p:cNvPr id="11" name="Group 11"/>
          <p:cNvGrpSpPr/>
          <p:nvPr/>
        </p:nvGrpSpPr>
        <p:grpSpPr>
          <a:xfrm>
            <a:off x="625843" y="4204312"/>
            <a:ext cx="10369958" cy="1855077"/>
            <a:chOff x="0" y="0"/>
            <a:chExt cx="2731182" cy="488580"/>
          </a:xfrm>
        </p:grpSpPr>
        <p:sp>
          <p:nvSpPr>
            <p:cNvPr id="12" name="Freeform 12"/>
            <p:cNvSpPr/>
            <p:nvPr/>
          </p:nvSpPr>
          <p:spPr>
            <a:xfrm>
              <a:off x="0" y="0"/>
              <a:ext cx="2731182" cy="488580"/>
            </a:xfrm>
            <a:custGeom>
              <a:avLst/>
              <a:gdLst/>
              <a:ahLst/>
              <a:cxnLst/>
              <a:rect l="l" t="t" r="r" b="b"/>
              <a:pathLst>
                <a:path w="2731182" h="488580">
                  <a:moveTo>
                    <a:pt x="0" y="0"/>
                  </a:moveTo>
                  <a:lnTo>
                    <a:pt x="2731182" y="0"/>
                  </a:lnTo>
                  <a:lnTo>
                    <a:pt x="2731182" y="488580"/>
                  </a:lnTo>
                  <a:lnTo>
                    <a:pt x="0" y="488580"/>
                  </a:lnTo>
                  <a:close/>
                </a:path>
              </a:pathLst>
            </a:custGeom>
            <a:solidFill>
              <a:srgbClr val="62C7CE">
                <a:alpha val="14902"/>
              </a:srgbClr>
            </a:solidFill>
          </p:spPr>
        </p:sp>
        <p:sp>
          <p:nvSpPr>
            <p:cNvPr id="13" name="TextBox 13"/>
            <p:cNvSpPr txBox="1"/>
            <p:nvPr/>
          </p:nvSpPr>
          <p:spPr>
            <a:xfrm>
              <a:off x="0" y="-190500"/>
              <a:ext cx="812800" cy="1003300"/>
            </a:xfrm>
            <a:prstGeom prst="rect">
              <a:avLst/>
            </a:prstGeom>
          </p:spPr>
          <p:txBody>
            <a:bodyPr lIns="50800" tIns="50800" rIns="50800" bIns="50800" rtlCol="0" anchor="ctr"/>
            <a:lstStyle/>
            <a:p>
              <a:pPr algn="ctr">
                <a:lnSpc>
                  <a:spcPts val="4999"/>
                </a:lnSpc>
              </a:pPr>
              <a:endParaRPr/>
            </a:p>
          </p:txBody>
        </p:sp>
      </p:grpSp>
      <p:sp>
        <p:nvSpPr>
          <p:cNvPr id="14" name="TextBox 14"/>
          <p:cNvSpPr txBox="1"/>
          <p:nvPr/>
        </p:nvSpPr>
        <p:spPr>
          <a:xfrm>
            <a:off x="532748" y="2661262"/>
            <a:ext cx="10610161" cy="1543050"/>
          </a:xfrm>
          <a:prstGeom prst="rect">
            <a:avLst/>
          </a:prstGeom>
        </p:spPr>
        <p:txBody>
          <a:bodyPr lIns="0" tIns="0" rIns="0" bIns="0" rtlCol="0" anchor="t">
            <a:spAutoFit/>
          </a:bodyPr>
          <a:lstStyle/>
          <a:p>
            <a:pPr>
              <a:lnSpc>
                <a:spcPts val="4080"/>
              </a:lnSpc>
            </a:pPr>
            <a:r>
              <a:rPr lang="en-US" sz="3400" u="sng">
                <a:solidFill>
                  <a:srgbClr val="FFFFFF"/>
                </a:solidFill>
                <a:latin typeface="Open Sauce SemiBold"/>
                <a:hlinkClick r:id="rId4" tooltip="http://climatecasechart.com/case/maryland-office-of-peoples-counsel-v-maryland-public-service-commission/"/>
              </a:rPr>
              <a:t>Maryland Office of People's Counsel v. Maryland Public Service Commission</a:t>
            </a:r>
            <a:r>
              <a:rPr lang="en-US" sz="3400">
                <a:solidFill>
                  <a:srgbClr val="FFFFFF"/>
                </a:solidFill>
                <a:latin typeface="Open Sauce SemiBold"/>
              </a:rPr>
              <a:t>, No. 2173 (Md. Ct. Spec. App. 2015)</a:t>
            </a:r>
          </a:p>
        </p:txBody>
      </p:sp>
      <p:sp>
        <p:nvSpPr>
          <p:cNvPr id="15" name="TextBox 15"/>
          <p:cNvSpPr txBox="1"/>
          <p:nvPr/>
        </p:nvSpPr>
        <p:spPr>
          <a:xfrm>
            <a:off x="504173" y="4300733"/>
            <a:ext cx="10517066" cy="1552575"/>
          </a:xfrm>
          <a:prstGeom prst="rect">
            <a:avLst/>
          </a:prstGeom>
        </p:spPr>
        <p:txBody>
          <a:bodyPr lIns="0" tIns="0" rIns="0" bIns="0" rtlCol="0" anchor="t">
            <a:spAutoFit/>
          </a:bodyPr>
          <a:lstStyle/>
          <a:p>
            <a:pPr marL="561345" lvl="1" indent="-280673">
              <a:lnSpc>
                <a:spcPts val="3120"/>
              </a:lnSpc>
              <a:buFont typeface="Arial"/>
              <a:buChar char="•"/>
            </a:pPr>
            <a:r>
              <a:rPr lang="en-US" sz="2600">
                <a:solidFill>
                  <a:srgbClr val="D9D9D9"/>
                </a:solidFill>
                <a:latin typeface="Open Sauce"/>
              </a:rPr>
              <a:t>Maryland Court of Appeals upholding PSC-authorized grid resiliency charge in response to state task force recommendations to address climate impacts and prolonged power outages brought on by extreme weather events</a:t>
            </a:r>
          </a:p>
        </p:txBody>
      </p:sp>
      <p:grpSp>
        <p:nvGrpSpPr>
          <p:cNvPr id="16" name="Group 16"/>
          <p:cNvGrpSpPr/>
          <p:nvPr/>
        </p:nvGrpSpPr>
        <p:grpSpPr>
          <a:xfrm>
            <a:off x="367301" y="6766680"/>
            <a:ext cx="10499199" cy="2997358"/>
            <a:chOff x="0" y="0"/>
            <a:chExt cx="13998932" cy="3996477"/>
          </a:xfrm>
        </p:grpSpPr>
        <p:grpSp>
          <p:nvGrpSpPr>
            <p:cNvPr id="17" name="Group 17"/>
            <p:cNvGrpSpPr/>
            <p:nvPr/>
          </p:nvGrpSpPr>
          <p:grpSpPr>
            <a:xfrm>
              <a:off x="0" y="0"/>
              <a:ext cx="13998932" cy="3996477"/>
              <a:chOff x="0" y="0"/>
              <a:chExt cx="3025836" cy="863829"/>
            </a:xfrm>
          </p:grpSpPr>
          <p:sp>
            <p:nvSpPr>
              <p:cNvPr id="18" name="Freeform 18"/>
              <p:cNvSpPr/>
              <p:nvPr/>
            </p:nvSpPr>
            <p:spPr>
              <a:xfrm>
                <a:off x="0" y="0"/>
                <a:ext cx="3025836" cy="863829"/>
              </a:xfrm>
              <a:custGeom>
                <a:avLst/>
                <a:gdLst/>
                <a:ahLst/>
                <a:cxnLst/>
                <a:rect l="l" t="t" r="r" b="b"/>
                <a:pathLst>
                  <a:path w="3025836" h="863829">
                    <a:moveTo>
                      <a:pt x="0" y="0"/>
                    </a:moveTo>
                    <a:lnTo>
                      <a:pt x="3025836" y="0"/>
                    </a:lnTo>
                    <a:lnTo>
                      <a:pt x="3025836" y="863829"/>
                    </a:lnTo>
                    <a:lnTo>
                      <a:pt x="0" y="863829"/>
                    </a:lnTo>
                    <a:close/>
                  </a:path>
                </a:pathLst>
              </a:custGeom>
              <a:solidFill>
                <a:srgbClr val="62C7CE">
                  <a:alpha val="20784"/>
                </a:srgbClr>
              </a:solidFill>
            </p:spPr>
          </p:sp>
          <p:sp>
            <p:nvSpPr>
              <p:cNvPr id="19" name="TextBox 19"/>
              <p:cNvSpPr txBox="1"/>
              <p:nvPr/>
            </p:nvSpPr>
            <p:spPr>
              <a:xfrm>
                <a:off x="0" y="-190500"/>
                <a:ext cx="812800" cy="1003300"/>
              </a:xfrm>
              <a:prstGeom prst="rect">
                <a:avLst/>
              </a:prstGeom>
            </p:spPr>
            <p:txBody>
              <a:bodyPr lIns="50800" tIns="50800" rIns="50800" bIns="50800" rtlCol="0" anchor="ctr"/>
              <a:lstStyle/>
              <a:p>
                <a:pPr algn="ctr">
                  <a:lnSpc>
                    <a:spcPts val="4999"/>
                  </a:lnSpc>
                </a:pPr>
                <a:endParaRPr/>
              </a:p>
            </p:txBody>
          </p:sp>
        </p:grpSp>
        <p:sp>
          <p:nvSpPr>
            <p:cNvPr id="20" name="TextBox 20"/>
            <p:cNvSpPr txBox="1"/>
            <p:nvPr/>
          </p:nvSpPr>
          <p:spPr>
            <a:xfrm>
              <a:off x="201596" y="34818"/>
              <a:ext cx="13548157" cy="1244600"/>
            </a:xfrm>
            <a:prstGeom prst="rect">
              <a:avLst/>
            </a:prstGeom>
          </p:spPr>
          <p:txBody>
            <a:bodyPr lIns="0" tIns="0" rIns="0" bIns="0" rtlCol="0" anchor="t">
              <a:spAutoFit/>
            </a:bodyPr>
            <a:lstStyle/>
            <a:p>
              <a:pPr marL="0" lvl="0" indent="0" algn="l">
                <a:lnSpc>
                  <a:spcPts val="3728"/>
                </a:lnSpc>
                <a:spcBef>
                  <a:spcPct val="0"/>
                </a:spcBef>
              </a:pPr>
              <a:r>
                <a:rPr lang="en-US" sz="3107" u="sng">
                  <a:solidFill>
                    <a:srgbClr val="FFFFFF"/>
                  </a:solidFill>
                  <a:latin typeface="Open Sauce SemiBold"/>
                  <a:hlinkClick r:id="rId5" tooltip="http://climatecasechart.com/case/in-re-frederick-county/"/>
                </a:rPr>
                <a:t>In re Frederick County</a:t>
              </a:r>
              <a:r>
                <a:rPr lang="en-US" sz="3107">
                  <a:solidFill>
                    <a:srgbClr val="FFFFFF"/>
                  </a:solidFill>
                  <a:latin typeface="Open Sauce SemiBold"/>
                </a:rPr>
                <a:t>, No. 37 (Md. Ct. Spec. App. 2022)</a:t>
              </a:r>
            </a:p>
          </p:txBody>
        </p:sp>
        <p:grpSp>
          <p:nvGrpSpPr>
            <p:cNvPr id="21" name="Group 21"/>
            <p:cNvGrpSpPr/>
            <p:nvPr/>
          </p:nvGrpSpPr>
          <p:grpSpPr>
            <a:xfrm>
              <a:off x="225388" y="1616770"/>
              <a:ext cx="13548157" cy="1720032"/>
              <a:chOff x="0" y="0"/>
              <a:chExt cx="2928402" cy="371781"/>
            </a:xfrm>
          </p:grpSpPr>
          <p:sp>
            <p:nvSpPr>
              <p:cNvPr id="22" name="Freeform 22"/>
              <p:cNvSpPr/>
              <p:nvPr/>
            </p:nvSpPr>
            <p:spPr>
              <a:xfrm>
                <a:off x="0" y="0"/>
                <a:ext cx="2928402" cy="371781"/>
              </a:xfrm>
              <a:custGeom>
                <a:avLst/>
                <a:gdLst/>
                <a:ahLst/>
                <a:cxnLst/>
                <a:rect l="l" t="t" r="r" b="b"/>
                <a:pathLst>
                  <a:path w="2928402" h="371781">
                    <a:moveTo>
                      <a:pt x="0" y="0"/>
                    </a:moveTo>
                    <a:lnTo>
                      <a:pt x="2928402" y="0"/>
                    </a:lnTo>
                    <a:lnTo>
                      <a:pt x="2928402" y="371781"/>
                    </a:lnTo>
                    <a:lnTo>
                      <a:pt x="0" y="371781"/>
                    </a:lnTo>
                    <a:close/>
                  </a:path>
                </a:pathLst>
              </a:custGeom>
              <a:solidFill>
                <a:srgbClr val="62C7CE">
                  <a:alpha val="14902"/>
                </a:srgbClr>
              </a:solidFill>
              <a:ln>
                <a:noFill/>
              </a:ln>
            </p:spPr>
          </p:sp>
          <p:sp>
            <p:nvSpPr>
              <p:cNvPr id="23" name="TextBox 23"/>
              <p:cNvSpPr txBox="1"/>
              <p:nvPr/>
            </p:nvSpPr>
            <p:spPr>
              <a:xfrm>
                <a:off x="0" y="-190500"/>
                <a:ext cx="812800" cy="1003300"/>
              </a:xfrm>
              <a:prstGeom prst="rect">
                <a:avLst/>
              </a:prstGeom>
            </p:spPr>
            <p:txBody>
              <a:bodyPr lIns="50800" tIns="50800" rIns="50800" bIns="50800" rtlCol="0" anchor="ctr"/>
              <a:lstStyle/>
              <a:p>
                <a:pPr marL="0" lvl="0" indent="0" algn="ctr">
                  <a:lnSpc>
                    <a:spcPts val="4999"/>
                  </a:lnSpc>
                  <a:spcBef>
                    <a:spcPct val="0"/>
                  </a:spcBef>
                </a:pPr>
                <a:endParaRPr/>
              </a:p>
            </p:txBody>
          </p:sp>
        </p:grpSp>
        <p:sp>
          <p:nvSpPr>
            <p:cNvPr id="24" name="TextBox 24"/>
            <p:cNvSpPr txBox="1"/>
            <p:nvPr/>
          </p:nvSpPr>
          <p:spPr>
            <a:xfrm>
              <a:off x="201596" y="1744678"/>
              <a:ext cx="13797336" cy="1592124"/>
            </a:xfrm>
            <a:prstGeom prst="rect">
              <a:avLst/>
            </a:prstGeom>
          </p:spPr>
          <p:txBody>
            <a:bodyPr lIns="0" tIns="0" rIns="0" bIns="0" rtlCol="0" anchor="t">
              <a:spAutoFit/>
            </a:bodyPr>
            <a:lstStyle/>
            <a:p>
              <a:pPr marL="572187" lvl="1" indent="-286093" algn="l">
                <a:lnSpc>
                  <a:spcPts val="3180"/>
                </a:lnSpc>
                <a:spcBef>
                  <a:spcPct val="0"/>
                </a:spcBef>
                <a:buFont typeface="Arial"/>
                <a:buChar char="•"/>
              </a:pPr>
              <a:r>
                <a:rPr lang="en-US" sz="2650">
                  <a:solidFill>
                    <a:srgbClr val="D9D9D9"/>
                  </a:solidFill>
                  <a:latin typeface="Open Sauce"/>
                </a:rPr>
                <a:t>Rejecting challenge to 20 MGW solar facility. Goals of air quality, clean energy, greenhouse gas neutrality, and energy independence, were consistent with the facility</a:t>
              </a:r>
            </a:p>
          </p:txBody>
        </p:sp>
      </p:grpSp>
      <p:sp>
        <p:nvSpPr>
          <p:cNvPr id="25" name="TextBox 25"/>
          <p:cNvSpPr txBox="1"/>
          <p:nvPr/>
        </p:nvSpPr>
        <p:spPr>
          <a:xfrm>
            <a:off x="184972" y="1185840"/>
            <a:ext cx="12640631" cy="1377949"/>
          </a:xfrm>
          <a:prstGeom prst="rect">
            <a:avLst/>
          </a:prstGeom>
        </p:spPr>
        <p:txBody>
          <a:bodyPr lIns="0" tIns="0" rIns="0" bIns="0" rtlCol="0" anchor="t">
            <a:spAutoFit/>
          </a:bodyPr>
          <a:lstStyle/>
          <a:p>
            <a:pPr algn="ctr">
              <a:lnSpc>
                <a:spcPts val="11200"/>
              </a:lnSpc>
            </a:pPr>
            <a:r>
              <a:rPr lang="en-US" sz="8000">
                <a:solidFill>
                  <a:srgbClr val="BADB43"/>
                </a:solidFill>
                <a:latin typeface="Open Sauce SemiBold Bold"/>
              </a:rPr>
              <a:t>ENERGY (RENEWABLES)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TextBox 2"/>
          <p:cNvSpPr txBox="1"/>
          <p:nvPr/>
        </p:nvSpPr>
        <p:spPr>
          <a:xfrm>
            <a:off x="1028700" y="1504361"/>
            <a:ext cx="12735743" cy="1377949"/>
          </a:xfrm>
          <a:prstGeom prst="rect">
            <a:avLst/>
          </a:prstGeom>
        </p:spPr>
        <p:txBody>
          <a:bodyPr lIns="0" tIns="0" rIns="0" bIns="0" rtlCol="0" anchor="t">
            <a:spAutoFit/>
          </a:bodyPr>
          <a:lstStyle/>
          <a:p>
            <a:pPr>
              <a:lnSpc>
                <a:spcPts val="11200"/>
              </a:lnSpc>
            </a:pPr>
            <a:r>
              <a:rPr lang="en-US" sz="8000">
                <a:solidFill>
                  <a:srgbClr val="BADB43"/>
                </a:solidFill>
                <a:latin typeface="Open Sauce SemiBold Bold"/>
              </a:rPr>
              <a:t>ENERGY (FOSSIL FUELS)</a:t>
            </a:r>
          </a:p>
        </p:txBody>
      </p:sp>
      <p:grpSp>
        <p:nvGrpSpPr>
          <p:cNvPr id="3" name="Group 3"/>
          <p:cNvGrpSpPr/>
          <p:nvPr/>
        </p:nvGrpSpPr>
        <p:grpSpPr>
          <a:xfrm>
            <a:off x="1028700" y="3317173"/>
            <a:ext cx="7199385" cy="6268264"/>
            <a:chOff x="0" y="0"/>
            <a:chExt cx="9599180" cy="8357686"/>
          </a:xfrm>
        </p:grpSpPr>
        <p:grpSp>
          <p:nvGrpSpPr>
            <p:cNvPr id="4" name="Group 4"/>
            <p:cNvGrpSpPr/>
            <p:nvPr/>
          </p:nvGrpSpPr>
          <p:grpSpPr>
            <a:xfrm>
              <a:off x="0" y="0"/>
              <a:ext cx="9599179" cy="7485320"/>
              <a:chOff x="0" y="0"/>
              <a:chExt cx="1896134" cy="1478582"/>
            </a:xfrm>
          </p:grpSpPr>
          <p:sp>
            <p:nvSpPr>
              <p:cNvPr id="5" name="Freeform 5"/>
              <p:cNvSpPr/>
              <p:nvPr/>
            </p:nvSpPr>
            <p:spPr>
              <a:xfrm>
                <a:off x="0" y="0"/>
                <a:ext cx="1896134" cy="1478582"/>
              </a:xfrm>
              <a:custGeom>
                <a:avLst/>
                <a:gdLst/>
                <a:ahLst/>
                <a:cxnLst/>
                <a:rect l="l" t="t" r="r" b="b"/>
                <a:pathLst>
                  <a:path w="1896134" h="1478582">
                    <a:moveTo>
                      <a:pt x="0" y="0"/>
                    </a:moveTo>
                    <a:lnTo>
                      <a:pt x="1896134" y="0"/>
                    </a:lnTo>
                    <a:lnTo>
                      <a:pt x="1896134" y="1478582"/>
                    </a:lnTo>
                    <a:lnTo>
                      <a:pt x="0" y="1478582"/>
                    </a:lnTo>
                    <a:close/>
                  </a:path>
                </a:pathLst>
              </a:custGeom>
              <a:solidFill>
                <a:srgbClr val="194A4D"/>
              </a:solidFill>
            </p:spPr>
          </p:sp>
          <p:sp>
            <p:nvSpPr>
              <p:cNvPr id="6" name="TextBox 6"/>
              <p:cNvSpPr txBox="1"/>
              <p:nvPr/>
            </p:nvSpPr>
            <p:spPr>
              <a:xfrm>
                <a:off x="0" y="-190500"/>
                <a:ext cx="812800" cy="1003300"/>
              </a:xfrm>
              <a:prstGeom prst="rect">
                <a:avLst/>
              </a:prstGeom>
            </p:spPr>
            <p:txBody>
              <a:bodyPr lIns="50800" tIns="50800" rIns="50800" bIns="50800" rtlCol="0" anchor="ctr"/>
              <a:lstStyle/>
              <a:p>
                <a:pPr algn="ctr">
                  <a:lnSpc>
                    <a:spcPts val="4999"/>
                  </a:lnSpc>
                </a:pPr>
                <a:endParaRPr/>
              </a:p>
            </p:txBody>
          </p:sp>
        </p:grpSp>
        <p:grpSp>
          <p:nvGrpSpPr>
            <p:cNvPr id="7" name="Group 7"/>
            <p:cNvGrpSpPr/>
            <p:nvPr/>
          </p:nvGrpSpPr>
          <p:grpSpPr>
            <a:xfrm>
              <a:off x="390658" y="2595273"/>
              <a:ext cx="8869512" cy="4569142"/>
              <a:chOff x="0" y="0"/>
              <a:chExt cx="1752002" cy="902547"/>
            </a:xfrm>
          </p:grpSpPr>
          <p:sp>
            <p:nvSpPr>
              <p:cNvPr id="8" name="Freeform 8"/>
              <p:cNvSpPr/>
              <p:nvPr/>
            </p:nvSpPr>
            <p:spPr>
              <a:xfrm>
                <a:off x="0" y="0"/>
                <a:ext cx="1752002" cy="902547"/>
              </a:xfrm>
              <a:custGeom>
                <a:avLst/>
                <a:gdLst/>
                <a:ahLst/>
                <a:cxnLst/>
                <a:rect l="l" t="t" r="r" b="b"/>
                <a:pathLst>
                  <a:path w="1752002" h="902547">
                    <a:moveTo>
                      <a:pt x="0" y="0"/>
                    </a:moveTo>
                    <a:lnTo>
                      <a:pt x="1752002" y="0"/>
                    </a:lnTo>
                    <a:lnTo>
                      <a:pt x="1752002" y="902547"/>
                    </a:lnTo>
                    <a:lnTo>
                      <a:pt x="0" y="902547"/>
                    </a:lnTo>
                    <a:close/>
                  </a:path>
                </a:pathLst>
              </a:custGeom>
              <a:solidFill>
                <a:srgbClr val="006D75"/>
              </a:solidFill>
            </p:spPr>
          </p:sp>
          <p:sp>
            <p:nvSpPr>
              <p:cNvPr id="9" name="TextBox 9"/>
              <p:cNvSpPr txBox="1"/>
              <p:nvPr/>
            </p:nvSpPr>
            <p:spPr>
              <a:xfrm>
                <a:off x="0" y="-190500"/>
                <a:ext cx="812800" cy="1003300"/>
              </a:xfrm>
              <a:prstGeom prst="rect">
                <a:avLst/>
              </a:prstGeom>
            </p:spPr>
            <p:txBody>
              <a:bodyPr lIns="50800" tIns="50800" rIns="50800" bIns="50800" rtlCol="0" anchor="ctr"/>
              <a:lstStyle/>
              <a:p>
                <a:pPr algn="ctr">
                  <a:lnSpc>
                    <a:spcPts val="4999"/>
                  </a:lnSpc>
                </a:pPr>
                <a:endParaRPr/>
              </a:p>
            </p:txBody>
          </p:sp>
        </p:grpSp>
        <p:sp>
          <p:nvSpPr>
            <p:cNvPr id="10" name="TextBox 10"/>
            <p:cNvSpPr txBox="1"/>
            <p:nvPr/>
          </p:nvSpPr>
          <p:spPr>
            <a:xfrm>
              <a:off x="390658" y="320905"/>
              <a:ext cx="8869512" cy="1422400"/>
            </a:xfrm>
            <a:prstGeom prst="rect">
              <a:avLst/>
            </a:prstGeom>
          </p:spPr>
          <p:txBody>
            <a:bodyPr lIns="0" tIns="0" rIns="0" bIns="0" rtlCol="0" anchor="t">
              <a:spAutoFit/>
            </a:bodyPr>
            <a:lstStyle/>
            <a:p>
              <a:pPr>
                <a:lnSpc>
                  <a:spcPts val="4200"/>
                </a:lnSpc>
              </a:pPr>
              <a:r>
                <a:rPr lang="en-US" sz="3500">
                  <a:solidFill>
                    <a:srgbClr val="FFFFFF"/>
                  </a:solidFill>
                  <a:latin typeface="Open Sauce SemiBold"/>
                </a:rPr>
                <a:t>Dominion Cove Point LNG, L.P. v. Sierra Club, No. C12-598</a:t>
              </a:r>
            </a:p>
          </p:txBody>
        </p:sp>
        <p:sp>
          <p:nvSpPr>
            <p:cNvPr id="11" name="TextBox 11"/>
            <p:cNvSpPr txBox="1"/>
            <p:nvPr/>
          </p:nvSpPr>
          <p:spPr>
            <a:xfrm>
              <a:off x="390656" y="1766429"/>
              <a:ext cx="4166449" cy="563831"/>
            </a:xfrm>
            <a:prstGeom prst="rect">
              <a:avLst/>
            </a:prstGeom>
          </p:spPr>
          <p:txBody>
            <a:bodyPr wrap="square" lIns="0" tIns="0" rIns="0" bIns="0" rtlCol="0" anchor="t">
              <a:spAutoFit/>
            </a:bodyPr>
            <a:lstStyle/>
            <a:p>
              <a:pPr algn="ctr">
                <a:lnSpc>
                  <a:spcPts val="3640"/>
                </a:lnSpc>
              </a:pPr>
              <a:r>
                <a:rPr lang="en-US" sz="2600" dirty="0">
                  <a:solidFill>
                    <a:srgbClr val="FFFFFF"/>
                  </a:solidFill>
                  <a:latin typeface="Open Sauce Italics"/>
                </a:rPr>
                <a:t>Md. Cir. Ct. 2013</a:t>
              </a:r>
            </a:p>
          </p:txBody>
        </p:sp>
        <p:sp>
          <p:nvSpPr>
            <p:cNvPr id="12" name="TextBox 12"/>
            <p:cNvSpPr txBox="1"/>
            <p:nvPr/>
          </p:nvSpPr>
          <p:spPr>
            <a:xfrm>
              <a:off x="339010" y="2604798"/>
              <a:ext cx="9260170" cy="5752888"/>
            </a:xfrm>
            <a:prstGeom prst="rect">
              <a:avLst/>
            </a:prstGeom>
          </p:spPr>
          <p:txBody>
            <a:bodyPr lIns="0" tIns="0" rIns="0" bIns="0" rtlCol="0" anchor="t">
              <a:spAutoFit/>
            </a:bodyPr>
            <a:lstStyle/>
            <a:p>
              <a:pPr marL="669293" lvl="1" indent="-334646">
                <a:lnSpc>
                  <a:spcPts val="4340"/>
                </a:lnSpc>
                <a:buFont typeface="Arial"/>
                <a:buChar char="•"/>
              </a:pPr>
              <a:r>
                <a:rPr lang="en-US" sz="3100">
                  <a:solidFill>
                    <a:srgbClr val="D6E1D1"/>
                  </a:solidFill>
                  <a:latin typeface="Open Sauce"/>
                </a:rPr>
                <a:t>Court concluding agreement between Dominion Cove and Sierra Club permitted construction and operation of facilities, and permitted the export of LNG</a:t>
              </a:r>
            </a:p>
            <a:p>
              <a:pPr>
                <a:lnSpc>
                  <a:spcPts val="4340"/>
                </a:lnSpc>
              </a:pPr>
              <a:endParaRPr lang="en-US" sz="3100">
                <a:solidFill>
                  <a:srgbClr val="D6E1D1"/>
                </a:solidFill>
                <a:latin typeface="Open Sauce"/>
              </a:endParaRPr>
            </a:p>
            <a:p>
              <a:pPr>
                <a:lnSpc>
                  <a:spcPts val="4340"/>
                </a:lnSpc>
              </a:pPr>
              <a:endParaRPr lang="en-US" sz="3100">
                <a:solidFill>
                  <a:srgbClr val="D6E1D1"/>
                </a:solidFill>
                <a:latin typeface="Open Sauce"/>
              </a:endParaRPr>
            </a:p>
          </p:txBody>
        </p:sp>
      </p:grpSp>
      <p:grpSp>
        <p:nvGrpSpPr>
          <p:cNvPr id="13" name="Group 13"/>
          <p:cNvGrpSpPr/>
          <p:nvPr/>
        </p:nvGrpSpPr>
        <p:grpSpPr>
          <a:xfrm>
            <a:off x="8818167" y="3317173"/>
            <a:ext cx="7199384" cy="5613990"/>
            <a:chOff x="0" y="0"/>
            <a:chExt cx="9599179" cy="7485320"/>
          </a:xfrm>
        </p:grpSpPr>
        <p:grpSp>
          <p:nvGrpSpPr>
            <p:cNvPr id="14" name="Group 14"/>
            <p:cNvGrpSpPr/>
            <p:nvPr/>
          </p:nvGrpSpPr>
          <p:grpSpPr>
            <a:xfrm>
              <a:off x="0" y="0"/>
              <a:ext cx="9599179" cy="7485320"/>
              <a:chOff x="0" y="0"/>
              <a:chExt cx="1896134" cy="1478582"/>
            </a:xfrm>
          </p:grpSpPr>
          <p:sp>
            <p:nvSpPr>
              <p:cNvPr id="15" name="Freeform 15"/>
              <p:cNvSpPr/>
              <p:nvPr/>
            </p:nvSpPr>
            <p:spPr>
              <a:xfrm>
                <a:off x="0" y="0"/>
                <a:ext cx="1896134" cy="1478582"/>
              </a:xfrm>
              <a:custGeom>
                <a:avLst/>
                <a:gdLst/>
                <a:ahLst/>
                <a:cxnLst/>
                <a:rect l="l" t="t" r="r" b="b"/>
                <a:pathLst>
                  <a:path w="1896134" h="1478582">
                    <a:moveTo>
                      <a:pt x="0" y="0"/>
                    </a:moveTo>
                    <a:lnTo>
                      <a:pt x="1896134" y="0"/>
                    </a:lnTo>
                    <a:lnTo>
                      <a:pt x="1896134" y="1478582"/>
                    </a:lnTo>
                    <a:lnTo>
                      <a:pt x="0" y="1478582"/>
                    </a:lnTo>
                    <a:close/>
                  </a:path>
                </a:pathLst>
              </a:custGeom>
              <a:solidFill>
                <a:srgbClr val="194A4D"/>
              </a:solidFill>
            </p:spPr>
          </p:sp>
          <p:sp>
            <p:nvSpPr>
              <p:cNvPr id="16" name="TextBox 16"/>
              <p:cNvSpPr txBox="1"/>
              <p:nvPr/>
            </p:nvSpPr>
            <p:spPr>
              <a:xfrm>
                <a:off x="0" y="-190500"/>
                <a:ext cx="812800" cy="1003300"/>
              </a:xfrm>
              <a:prstGeom prst="rect">
                <a:avLst/>
              </a:prstGeom>
            </p:spPr>
            <p:txBody>
              <a:bodyPr lIns="50800" tIns="50800" rIns="50800" bIns="50800" rtlCol="0" anchor="ctr"/>
              <a:lstStyle/>
              <a:p>
                <a:pPr algn="ctr">
                  <a:lnSpc>
                    <a:spcPts val="4999"/>
                  </a:lnSpc>
                </a:pPr>
                <a:endParaRPr/>
              </a:p>
            </p:txBody>
          </p:sp>
        </p:grpSp>
        <p:grpSp>
          <p:nvGrpSpPr>
            <p:cNvPr id="17" name="Group 17"/>
            <p:cNvGrpSpPr/>
            <p:nvPr/>
          </p:nvGrpSpPr>
          <p:grpSpPr>
            <a:xfrm>
              <a:off x="390658" y="4709119"/>
              <a:ext cx="8869512" cy="2455296"/>
              <a:chOff x="0" y="0"/>
              <a:chExt cx="1752002" cy="484997"/>
            </a:xfrm>
          </p:grpSpPr>
          <p:sp>
            <p:nvSpPr>
              <p:cNvPr id="18" name="Freeform 18"/>
              <p:cNvSpPr/>
              <p:nvPr/>
            </p:nvSpPr>
            <p:spPr>
              <a:xfrm>
                <a:off x="0" y="0"/>
                <a:ext cx="1752002" cy="484997"/>
              </a:xfrm>
              <a:custGeom>
                <a:avLst/>
                <a:gdLst/>
                <a:ahLst/>
                <a:cxnLst/>
                <a:rect l="l" t="t" r="r" b="b"/>
                <a:pathLst>
                  <a:path w="1752002" h="484997">
                    <a:moveTo>
                      <a:pt x="0" y="0"/>
                    </a:moveTo>
                    <a:lnTo>
                      <a:pt x="1752002" y="0"/>
                    </a:lnTo>
                    <a:lnTo>
                      <a:pt x="1752002" y="484997"/>
                    </a:lnTo>
                    <a:lnTo>
                      <a:pt x="0" y="484997"/>
                    </a:lnTo>
                    <a:close/>
                  </a:path>
                </a:pathLst>
              </a:custGeom>
              <a:solidFill>
                <a:srgbClr val="006D75"/>
              </a:solidFill>
            </p:spPr>
          </p:sp>
          <p:sp>
            <p:nvSpPr>
              <p:cNvPr id="19" name="TextBox 19"/>
              <p:cNvSpPr txBox="1"/>
              <p:nvPr/>
            </p:nvSpPr>
            <p:spPr>
              <a:xfrm>
                <a:off x="0" y="-190500"/>
                <a:ext cx="812800" cy="1003300"/>
              </a:xfrm>
              <a:prstGeom prst="rect">
                <a:avLst/>
              </a:prstGeom>
            </p:spPr>
            <p:txBody>
              <a:bodyPr lIns="50800" tIns="50800" rIns="50800" bIns="50800" rtlCol="0" anchor="ctr"/>
              <a:lstStyle/>
              <a:p>
                <a:pPr algn="ctr">
                  <a:lnSpc>
                    <a:spcPts val="4999"/>
                  </a:lnSpc>
                </a:pPr>
                <a:endParaRPr/>
              </a:p>
            </p:txBody>
          </p:sp>
        </p:grpSp>
        <p:sp>
          <p:nvSpPr>
            <p:cNvPr id="20" name="TextBox 20"/>
            <p:cNvSpPr txBox="1"/>
            <p:nvPr/>
          </p:nvSpPr>
          <p:spPr>
            <a:xfrm>
              <a:off x="364834" y="343669"/>
              <a:ext cx="8869512" cy="3556000"/>
            </a:xfrm>
            <a:prstGeom prst="rect">
              <a:avLst/>
            </a:prstGeom>
          </p:spPr>
          <p:txBody>
            <a:bodyPr lIns="0" tIns="0" rIns="0" bIns="0" rtlCol="0" anchor="t">
              <a:spAutoFit/>
            </a:bodyPr>
            <a:lstStyle/>
            <a:p>
              <a:pPr>
                <a:lnSpc>
                  <a:spcPts val="4200"/>
                </a:lnSpc>
              </a:pPr>
              <a:r>
                <a:rPr lang="en-US" sz="3500">
                  <a:solidFill>
                    <a:srgbClr val="FFFFFF"/>
                  </a:solidFill>
                  <a:latin typeface="Open Sauce SemiBold"/>
                </a:rPr>
                <a:t>Accokeek, Mattawoman, Piscatawa Creek Communities Council, Inc. v. Maryland Public Service Commission, No. 26, S.T.</a:t>
              </a:r>
            </a:p>
          </p:txBody>
        </p:sp>
        <p:sp>
          <p:nvSpPr>
            <p:cNvPr id="21" name="TextBox 21"/>
            <p:cNvSpPr txBox="1"/>
            <p:nvPr/>
          </p:nvSpPr>
          <p:spPr>
            <a:xfrm>
              <a:off x="390658" y="3957290"/>
              <a:ext cx="1957035" cy="559646"/>
            </a:xfrm>
            <a:prstGeom prst="rect">
              <a:avLst/>
            </a:prstGeom>
          </p:spPr>
          <p:txBody>
            <a:bodyPr lIns="0" tIns="0" rIns="0" bIns="0" rtlCol="0" anchor="t">
              <a:spAutoFit/>
            </a:bodyPr>
            <a:lstStyle/>
            <a:p>
              <a:pPr algn="ctr">
                <a:lnSpc>
                  <a:spcPts val="3640"/>
                </a:lnSpc>
              </a:pPr>
              <a:r>
                <a:rPr lang="en-US" sz="2600">
                  <a:solidFill>
                    <a:srgbClr val="FFFFFF"/>
                  </a:solidFill>
                  <a:latin typeface="Open Sauce Italics"/>
                </a:rPr>
                <a:t>Md. 2016</a:t>
              </a:r>
            </a:p>
          </p:txBody>
        </p:sp>
        <p:sp>
          <p:nvSpPr>
            <p:cNvPr id="22" name="TextBox 22"/>
            <p:cNvSpPr txBox="1"/>
            <p:nvPr/>
          </p:nvSpPr>
          <p:spPr>
            <a:xfrm>
              <a:off x="390658" y="4775069"/>
              <a:ext cx="8537759" cy="2133388"/>
            </a:xfrm>
            <a:prstGeom prst="rect">
              <a:avLst/>
            </a:prstGeom>
          </p:spPr>
          <p:txBody>
            <a:bodyPr lIns="0" tIns="0" rIns="0" bIns="0" rtlCol="0" anchor="t">
              <a:spAutoFit/>
            </a:bodyPr>
            <a:lstStyle/>
            <a:p>
              <a:pPr marL="669293" lvl="1" indent="-334646">
                <a:lnSpc>
                  <a:spcPts val="4340"/>
                </a:lnSpc>
                <a:buFont typeface="Arial"/>
                <a:buChar char="•"/>
              </a:pPr>
              <a:r>
                <a:rPr lang="en-US" sz="3100">
                  <a:solidFill>
                    <a:srgbClr val="D6E1D1"/>
                  </a:solidFill>
                  <a:latin typeface="Open Sauce"/>
                </a:rPr>
                <a:t>Upholding PSC approval for electric generation station to power LNG facility. Tax issue.</a:t>
              </a:r>
            </a:p>
          </p:txBody>
        </p:sp>
      </p:grpSp>
      <p:grpSp>
        <p:nvGrpSpPr>
          <p:cNvPr id="23" name="Group 23"/>
          <p:cNvGrpSpPr/>
          <p:nvPr/>
        </p:nvGrpSpPr>
        <p:grpSpPr>
          <a:xfrm>
            <a:off x="367301" y="424126"/>
            <a:ext cx="13573242" cy="448022"/>
            <a:chOff x="0" y="0"/>
            <a:chExt cx="18097656" cy="597362"/>
          </a:xfrm>
        </p:grpSpPr>
        <p:sp>
          <p:nvSpPr>
            <p:cNvPr id="24" name="TextBox 24"/>
            <p:cNvSpPr txBox="1"/>
            <p:nvPr/>
          </p:nvSpPr>
          <p:spPr>
            <a:xfrm>
              <a:off x="925900" y="-110079"/>
              <a:ext cx="17171756" cy="690034"/>
            </a:xfrm>
            <a:prstGeom prst="rect">
              <a:avLst/>
            </a:prstGeom>
          </p:spPr>
          <p:txBody>
            <a:bodyPr lIns="0" tIns="0" rIns="0" bIns="0" rtlCol="0" anchor="t">
              <a:spAutoFit/>
            </a:bodyPr>
            <a:lstStyle/>
            <a:p>
              <a:pPr algn="l">
                <a:lnSpc>
                  <a:spcPts val="4999"/>
                </a:lnSpc>
              </a:pPr>
              <a:r>
                <a:rPr lang="en-US" sz="2499">
                  <a:solidFill>
                    <a:srgbClr val="D6E1D1">
                      <a:alpha val="33725"/>
                    </a:srgbClr>
                  </a:solidFill>
                  <a:latin typeface="Open Sauce SemiBold"/>
                </a:rPr>
                <a:t>CLIMATE CASES IN MARYLAND</a:t>
              </a:r>
            </a:p>
          </p:txBody>
        </p:sp>
        <p:grpSp>
          <p:nvGrpSpPr>
            <p:cNvPr id="25" name="Group 25"/>
            <p:cNvGrpSpPr/>
            <p:nvPr/>
          </p:nvGrpSpPr>
          <p:grpSpPr>
            <a:xfrm>
              <a:off x="68613" y="0"/>
              <a:ext cx="589723" cy="597362"/>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6E1D1">
                  <a:alpha val="44706"/>
                </a:srgbClr>
              </a:solidFill>
            </p:spPr>
          </p:sp>
        </p:grpSp>
        <p:sp>
          <p:nvSpPr>
            <p:cNvPr id="27" name="TextBox 27"/>
            <p:cNvSpPr txBox="1"/>
            <p:nvPr/>
          </p:nvSpPr>
          <p:spPr>
            <a:xfrm>
              <a:off x="0" y="-48452"/>
              <a:ext cx="726948" cy="599017"/>
            </a:xfrm>
            <a:prstGeom prst="rect">
              <a:avLst/>
            </a:prstGeom>
          </p:spPr>
          <p:txBody>
            <a:bodyPr lIns="0" tIns="0" rIns="0" bIns="0" rtlCol="0" anchor="t">
              <a:spAutoFit/>
            </a:bodyPr>
            <a:lstStyle/>
            <a:p>
              <a:pPr algn="ctr">
                <a:lnSpc>
                  <a:spcPts val="3924"/>
                </a:lnSpc>
              </a:pPr>
              <a:r>
                <a:rPr lang="en-US" sz="2499">
                  <a:solidFill>
                    <a:srgbClr val="263036">
                      <a:alpha val="29804"/>
                    </a:srgbClr>
                  </a:solidFill>
                  <a:latin typeface="Open Sauce SemiBold Bold"/>
                </a:rPr>
                <a:t>4</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E624A"/>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24384000" cy="13716000"/>
            </a:xfrm>
            <a:prstGeom prst="rect">
              <a:avLst/>
            </a:prstGeom>
          </p:spPr>
        </p:pic>
      </p:grpSp>
      <p:grpSp>
        <p:nvGrpSpPr>
          <p:cNvPr id="4" name="Group 4"/>
          <p:cNvGrpSpPr/>
          <p:nvPr/>
        </p:nvGrpSpPr>
        <p:grpSpPr>
          <a:xfrm>
            <a:off x="0" y="-67556"/>
            <a:ext cx="18486521" cy="10422111"/>
            <a:chOff x="0" y="0"/>
            <a:chExt cx="4868878" cy="2744918"/>
          </a:xfrm>
        </p:grpSpPr>
        <p:sp>
          <p:nvSpPr>
            <p:cNvPr id="5" name="Freeform 5"/>
            <p:cNvSpPr/>
            <p:nvPr/>
          </p:nvSpPr>
          <p:spPr>
            <a:xfrm>
              <a:off x="0" y="0"/>
              <a:ext cx="4868878" cy="2744918"/>
            </a:xfrm>
            <a:custGeom>
              <a:avLst/>
              <a:gdLst/>
              <a:ahLst/>
              <a:cxnLst/>
              <a:rect l="l" t="t" r="r" b="b"/>
              <a:pathLst>
                <a:path w="4868878" h="2744918">
                  <a:moveTo>
                    <a:pt x="0" y="0"/>
                  </a:moveTo>
                  <a:lnTo>
                    <a:pt x="4868878" y="0"/>
                  </a:lnTo>
                  <a:lnTo>
                    <a:pt x="4868878" y="2744918"/>
                  </a:lnTo>
                  <a:lnTo>
                    <a:pt x="0" y="2744918"/>
                  </a:lnTo>
                  <a:close/>
                </a:path>
              </a:pathLst>
            </a:custGeom>
            <a:solidFill>
              <a:srgbClr val="2D3940">
                <a:alpha val="6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239"/>
                </a:lnSpc>
              </a:pPr>
              <a:endParaRPr/>
            </a:p>
          </p:txBody>
        </p:sp>
      </p:grpSp>
      <p:sp>
        <p:nvSpPr>
          <p:cNvPr id="7" name="TextBox 7"/>
          <p:cNvSpPr txBox="1"/>
          <p:nvPr/>
        </p:nvSpPr>
        <p:spPr>
          <a:xfrm>
            <a:off x="1028700" y="8108950"/>
            <a:ext cx="10185683" cy="1149350"/>
          </a:xfrm>
          <a:prstGeom prst="rect">
            <a:avLst/>
          </a:prstGeom>
        </p:spPr>
        <p:txBody>
          <a:bodyPr lIns="0" tIns="0" rIns="0" bIns="0" rtlCol="0" anchor="t">
            <a:spAutoFit/>
          </a:bodyPr>
          <a:lstStyle/>
          <a:p>
            <a:pPr marL="0" lvl="0" indent="0" algn="l">
              <a:lnSpc>
                <a:spcPts val="8800"/>
              </a:lnSpc>
              <a:spcBef>
                <a:spcPct val="0"/>
              </a:spcBef>
            </a:pPr>
            <a:r>
              <a:rPr lang="en-US" sz="8000">
                <a:solidFill>
                  <a:srgbClr val="BADB43"/>
                </a:solidFill>
                <a:latin typeface="Open Sauce SemiBold Bold"/>
              </a:rPr>
              <a:t>INTRODUCTION</a:t>
            </a:r>
          </a:p>
        </p:txBody>
      </p:sp>
      <p:grpSp>
        <p:nvGrpSpPr>
          <p:cNvPr id="8" name="Group 8"/>
          <p:cNvGrpSpPr/>
          <p:nvPr/>
        </p:nvGrpSpPr>
        <p:grpSpPr>
          <a:xfrm>
            <a:off x="1028700" y="1028700"/>
            <a:ext cx="1239263" cy="1239263"/>
            <a:chOff x="0" y="0"/>
            <a:chExt cx="1652351" cy="1652351"/>
          </a:xfrm>
        </p:grpSpPr>
        <p:grpSp>
          <p:nvGrpSpPr>
            <p:cNvPr id="9" name="Group 9"/>
            <p:cNvGrpSpPr/>
            <p:nvPr/>
          </p:nvGrpSpPr>
          <p:grpSpPr>
            <a:xfrm>
              <a:off x="0" y="0"/>
              <a:ext cx="1652351" cy="1652351"/>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ADB43"/>
              </a:solidFill>
            </p:spPr>
          </p:sp>
        </p:grpSp>
        <p:sp>
          <p:nvSpPr>
            <p:cNvPr id="11" name="TextBox 11"/>
            <p:cNvSpPr txBox="1"/>
            <p:nvPr/>
          </p:nvSpPr>
          <p:spPr>
            <a:xfrm>
              <a:off x="413088" y="-46484"/>
              <a:ext cx="826175" cy="1516719"/>
            </a:xfrm>
            <a:prstGeom prst="rect">
              <a:avLst/>
            </a:prstGeom>
          </p:spPr>
          <p:txBody>
            <a:bodyPr lIns="0" tIns="0" rIns="0" bIns="0" rtlCol="0" anchor="t">
              <a:spAutoFit/>
            </a:bodyPr>
            <a:lstStyle/>
            <a:p>
              <a:pPr marL="0" lvl="1" indent="0" algn="ctr">
                <a:lnSpc>
                  <a:spcPts val="10047"/>
                </a:lnSpc>
                <a:spcBef>
                  <a:spcPct val="0"/>
                </a:spcBef>
              </a:pPr>
              <a:r>
                <a:rPr lang="en-US" sz="6399" u="none">
                  <a:solidFill>
                    <a:srgbClr val="263036"/>
                  </a:solidFill>
                  <a:latin typeface="Open Sauce SemiBold Bold"/>
                </a:rPr>
                <a:t>1</a:t>
              </a: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grpSp>
        <p:nvGrpSpPr>
          <p:cNvPr id="2" name="Group 2"/>
          <p:cNvGrpSpPr/>
          <p:nvPr/>
        </p:nvGrpSpPr>
        <p:grpSpPr>
          <a:xfrm>
            <a:off x="756094" y="5299835"/>
            <a:ext cx="16776464" cy="2467278"/>
            <a:chOff x="0" y="0"/>
            <a:chExt cx="22368619" cy="3289704"/>
          </a:xfrm>
        </p:grpSpPr>
        <p:pic>
          <p:nvPicPr>
            <p:cNvPr id="3" name="Picture 3"/>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0" y="101506"/>
              <a:ext cx="3049215" cy="3151644"/>
            </a:xfrm>
            <a:prstGeom prst="rect">
              <a:avLst/>
            </a:prstGeom>
          </p:spPr>
        </p:pic>
        <p:pic>
          <p:nvPicPr>
            <p:cNvPr id="4" name="Picture 4"/>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a:off x="4245570" y="101506"/>
              <a:ext cx="3143764" cy="3151644"/>
            </a:xfrm>
            <a:prstGeom prst="rect">
              <a:avLst/>
            </a:prstGeom>
          </p:spPr>
        </p:pic>
        <p:pic>
          <p:nvPicPr>
            <p:cNvPr id="5" name="Picture 5"/>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p:blipFill>
          <p:spPr>
            <a:xfrm>
              <a:off x="12785766" y="64952"/>
              <a:ext cx="3224752" cy="3224752"/>
            </a:xfrm>
            <a:prstGeom prst="rect">
              <a:avLst/>
            </a:prstGeom>
          </p:spPr>
        </p:pic>
        <p:pic>
          <p:nvPicPr>
            <p:cNvPr id="6" name="Picture 6"/>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p:blipFill>
          <p:spPr>
            <a:xfrm flipH="1">
              <a:off x="16688428" y="0"/>
              <a:ext cx="5680190" cy="3024701"/>
            </a:xfrm>
            <a:prstGeom prst="rect">
              <a:avLst/>
            </a:prstGeom>
          </p:spPr>
        </p:pic>
        <p:pic>
          <p:nvPicPr>
            <p:cNvPr id="7" name="Picture 7"/>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p:blipFill>
          <p:spPr>
            <a:xfrm>
              <a:off x="8445656" y="0"/>
              <a:ext cx="3286010" cy="3253150"/>
            </a:xfrm>
            <a:prstGeom prst="rect">
              <a:avLst/>
            </a:prstGeom>
          </p:spPr>
        </p:pic>
      </p:grpSp>
      <p:sp>
        <p:nvSpPr>
          <p:cNvPr id="8" name="TextBox 8"/>
          <p:cNvSpPr txBox="1"/>
          <p:nvPr/>
        </p:nvSpPr>
        <p:spPr>
          <a:xfrm>
            <a:off x="969917" y="1364473"/>
            <a:ext cx="15509689" cy="2419350"/>
          </a:xfrm>
          <a:prstGeom prst="rect">
            <a:avLst/>
          </a:prstGeom>
        </p:spPr>
        <p:txBody>
          <a:bodyPr lIns="0" tIns="0" rIns="0" bIns="0" rtlCol="0" anchor="t">
            <a:spAutoFit/>
          </a:bodyPr>
          <a:lstStyle/>
          <a:p>
            <a:pPr>
              <a:lnSpc>
                <a:spcPts val="9599"/>
              </a:lnSpc>
            </a:pPr>
            <a:r>
              <a:rPr lang="en-US" sz="7999">
                <a:solidFill>
                  <a:srgbClr val="B2D235"/>
                </a:solidFill>
                <a:latin typeface="Open Sauce SemiBold Bold"/>
              </a:rPr>
              <a:t>LEGAL ISSUES RELATED TO</a:t>
            </a:r>
          </a:p>
          <a:p>
            <a:pPr marL="0" lvl="0" indent="0" algn="l">
              <a:lnSpc>
                <a:spcPts val="9599"/>
              </a:lnSpc>
              <a:spcBef>
                <a:spcPct val="0"/>
              </a:spcBef>
            </a:pPr>
            <a:r>
              <a:rPr lang="en-US" sz="7999">
                <a:solidFill>
                  <a:srgbClr val="B2D235"/>
                </a:solidFill>
                <a:latin typeface="Open Sauce SemiBold Bold"/>
              </a:rPr>
              <a:t>SEA LEVEL RISE</a:t>
            </a:r>
          </a:p>
        </p:txBody>
      </p:sp>
      <p:sp>
        <p:nvSpPr>
          <p:cNvPr id="9" name="TextBox 9"/>
          <p:cNvSpPr txBox="1"/>
          <p:nvPr/>
        </p:nvSpPr>
        <p:spPr>
          <a:xfrm>
            <a:off x="86691" y="8239015"/>
            <a:ext cx="3874416" cy="820674"/>
          </a:xfrm>
          <a:prstGeom prst="rect">
            <a:avLst/>
          </a:prstGeom>
        </p:spPr>
        <p:txBody>
          <a:bodyPr wrap="square" lIns="0" tIns="0" rIns="0" bIns="0" rtlCol="0" anchor="t">
            <a:spAutoFit/>
          </a:bodyPr>
          <a:lstStyle/>
          <a:p>
            <a:pPr algn="ctr">
              <a:lnSpc>
                <a:spcPts val="7000"/>
              </a:lnSpc>
            </a:pPr>
            <a:r>
              <a:rPr lang="en-US" sz="5000" dirty="0">
                <a:solidFill>
                  <a:srgbClr val="62C7CE"/>
                </a:solidFill>
                <a:latin typeface="Open Sauce SemiBold"/>
              </a:rPr>
              <a:t>PROPERTY</a:t>
            </a:r>
          </a:p>
        </p:txBody>
      </p:sp>
      <p:sp>
        <p:nvSpPr>
          <p:cNvPr id="10" name="TextBox 10"/>
          <p:cNvSpPr txBox="1"/>
          <p:nvPr/>
        </p:nvSpPr>
        <p:spPr>
          <a:xfrm>
            <a:off x="3404296" y="4302885"/>
            <a:ext cx="3317875" cy="863600"/>
          </a:xfrm>
          <a:prstGeom prst="rect">
            <a:avLst/>
          </a:prstGeom>
        </p:spPr>
        <p:txBody>
          <a:bodyPr lIns="0" tIns="0" rIns="0" bIns="0" rtlCol="0" anchor="t">
            <a:spAutoFit/>
          </a:bodyPr>
          <a:lstStyle/>
          <a:p>
            <a:pPr algn="ctr">
              <a:lnSpc>
                <a:spcPts val="7000"/>
              </a:lnSpc>
            </a:pPr>
            <a:r>
              <a:rPr lang="en-US" sz="5000">
                <a:solidFill>
                  <a:srgbClr val="62C7CE"/>
                </a:solidFill>
                <a:latin typeface="Open Sauce SemiBold"/>
              </a:rPr>
              <a:t>PLANNING</a:t>
            </a:r>
          </a:p>
        </p:txBody>
      </p:sp>
      <p:sp>
        <p:nvSpPr>
          <p:cNvPr id="11" name="TextBox 11"/>
          <p:cNvSpPr txBox="1"/>
          <p:nvPr/>
        </p:nvSpPr>
        <p:spPr>
          <a:xfrm>
            <a:off x="5896382" y="7968315"/>
            <a:ext cx="4599203" cy="1362075"/>
          </a:xfrm>
          <a:prstGeom prst="rect">
            <a:avLst/>
          </a:prstGeom>
        </p:spPr>
        <p:txBody>
          <a:bodyPr lIns="0" tIns="0" rIns="0" bIns="0" rtlCol="0" anchor="t">
            <a:spAutoFit/>
          </a:bodyPr>
          <a:lstStyle/>
          <a:p>
            <a:pPr algn="ctr">
              <a:lnSpc>
                <a:spcPts val="5250"/>
              </a:lnSpc>
            </a:pPr>
            <a:r>
              <a:rPr lang="en-US" sz="5000">
                <a:solidFill>
                  <a:srgbClr val="62C7CE"/>
                </a:solidFill>
                <a:latin typeface="Open Sauce SemiBold"/>
              </a:rPr>
              <a:t>CORPORATE ACTION</a:t>
            </a:r>
          </a:p>
        </p:txBody>
      </p:sp>
      <p:sp>
        <p:nvSpPr>
          <p:cNvPr id="12" name="TextBox 12"/>
          <p:cNvSpPr txBox="1"/>
          <p:nvPr/>
        </p:nvSpPr>
        <p:spPr>
          <a:xfrm>
            <a:off x="9457528" y="3937760"/>
            <a:ext cx="4599203" cy="1362075"/>
          </a:xfrm>
          <a:prstGeom prst="rect">
            <a:avLst/>
          </a:prstGeom>
        </p:spPr>
        <p:txBody>
          <a:bodyPr lIns="0" tIns="0" rIns="0" bIns="0" rtlCol="0" anchor="t">
            <a:spAutoFit/>
          </a:bodyPr>
          <a:lstStyle/>
          <a:p>
            <a:pPr algn="ctr">
              <a:lnSpc>
                <a:spcPts val="5250"/>
              </a:lnSpc>
            </a:pPr>
            <a:r>
              <a:rPr lang="en-US" sz="5000">
                <a:solidFill>
                  <a:srgbClr val="62C7CE"/>
                </a:solidFill>
                <a:latin typeface="Open Sauce SemiBold"/>
              </a:rPr>
              <a:t>PUBLIC HEALTH</a:t>
            </a:r>
          </a:p>
        </p:txBody>
      </p:sp>
      <p:sp>
        <p:nvSpPr>
          <p:cNvPr id="13" name="TextBox 13"/>
          <p:cNvSpPr txBox="1"/>
          <p:nvPr/>
        </p:nvSpPr>
        <p:spPr>
          <a:xfrm>
            <a:off x="13337897" y="8301690"/>
            <a:ext cx="4599203" cy="695325"/>
          </a:xfrm>
          <a:prstGeom prst="rect">
            <a:avLst/>
          </a:prstGeom>
        </p:spPr>
        <p:txBody>
          <a:bodyPr lIns="0" tIns="0" rIns="0" bIns="0" rtlCol="0" anchor="t">
            <a:spAutoFit/>
          </a:bodyPr>
          <a:lstStyle/>
          <a:p>
            <a:pPr algn="ctr">
              <a:lnSpc>
                <a:spcPts val="5250"/>
              </a:lnSpc>
            </a:pPr>
            <a:r>
              <a:rPr lang="en-US" sz="5000">
                <a:solidFill>
                  <a:srgbClr val="62C7CE"/>
                </a:solidFill>
                <a:latin typeface="Open Sauce SemiBold"/>
              </a:rPr>
              <a:t>WILDLIFE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TextBox 2"/>
          <p:cNvSpPr txBox="1"/>
          <p:nvPr/>
        </p:nvSpPr>
        <p:spPr>
          <a:xfrm>
            <a:off x="1028700" y="1028700"/>
            <a:ext cx="12975757" cy="1171575"/>
          </a:xfrm>
          <a:prstGeom prst="rect">
            <a:avLst/>
          </a:prstGeom>
        </p:spPr>
        <p:txBody>
          <a:bodyPr lIns="0" tIns="0" rIns="0" bIns="0" rtlCol="0" anchor="t">
            <a:spAutoFit/>
          </a:bodyPr>
          <a:lstStyle/>
          <a:p>
            <a:pPr marL="0" lvl="0" indent="0">
              <a:lnSpc>
                <a:spcPts val="9239"/>
              </a:lnSpc>
              <a:spcBef>
                <a:spcPct val="0"/>
              </a:spcBef>
            </a:pPr>
            <a:r>
              <a:rPr lang="en-US" sz="7699">
                <a:solidFill>
                  <a:srgbClr val="BADB43"/>
                </a:solidFill>
                <a:latin typeface="Open Sauce SemiBold Bold"/>
              </a:rPr>
              <a:t>PROPERTY VALUES</a:t>
            </a:r>
          </a:p>
        </p:txBody>
      </p:sp>
      <p:sp>
        <p:nvSpPr>
          <p:cNvPr id="3" name="TextBox 3"/>
          <p:cNvSpPr txBox="1"/>
          <p:nvPr/>
        </p:nvSpPr>
        <p:spPr>
          <a:xfrm>
            <a:off x="483489" y="2598708"/>
            <a:ext cx="5171044" cy="7032624"/>
          </a:xfrm>
          <a:prstGeom prst="rect">
            <a:avLst/>
          </a:prstGeom>
        </p:spPr>
        <p:txBody>
          <a:bodyPr lIns="0" tIns="0" rIns="0" bIns="0" rtlCol="0" anchor="t">
            <a:spAutoFit/>
          </a:bodyPr>
          <a:lstStyle/>
          <a:p>
            <a:pPr>
              <a:lnSpc>
                <a:spcPts val="5600"/>
              </a:lnSpc>
            </a:pPr>
            <a:r>
              <a:rPr lang="en-US" sz="4000">
                <a:solidFill>
                  <a:srgbClr val="D6E1D1"/>
                </a:solidFill>
                <a:latin typeface="Open Sauce"/>
              </a:rPr>
              <a:t>Increased tidal flooding driven by sea level rise has eroded $15.9 billion in relative property values between 2005 and 2017.*</a:t>
            </a:r>
          </a:p>
          <a:p>
            <a:pPr>
              <a:lnSpc>
                <a:spcPts val="5600"/>
              </a:lnSpc>
            </a:pPr>
            <a:endParaRPr lang="en-US" sz="4000">
              <a:solidFill>
                <a:srgbClr val="D6E1D1"/>
              </a:solidFill>
              <a:latin typeface="Open Sauce"/>
            </a:endParaRPr>
          </a:p>
          <a:p>
            <a:pPr>
              <a:lnSpc>
                <a:spcPts val="5600"/>
              </a:lnSpc>
            </a:pPr>
            <a:r>
              <a:rPr lang="en-US" sz="4000">
                <a:solidFill>
                  <a:srgbClr val="D6E1D1"/>
                </a:solidFill>
                <a:latin typeface="Open Sauce Bold"/>
              </a:rPr>
              <a:t>$555.7 million in Maryland</a:t>
            </a:r>
          </a:p>
        </p:txBody>
      </p:sp>
      <p:sp>
        <p:nvSpPr>
          <p:cNvPr id="4" name="TextBox 4"/>
          <p:cNvSpPr txBox="1"/>
          <p:nvPr/>
        </p:nvSpPr>
        <p:spPr>
          <a:xfrm>
            <a:off x="5782089" y="9382125"/>
            <a:ext cx="12285656" cy="514582"/>
          </a:xfrm>
          <a:prstGeom prst="rect">
            <a:avLst/>
          </a:prstGeom>
        </p:spPr>
        <p:txBody>
          <a:bodyPr lIns="0" tIns="0" rIns="0" bIns="0" rtlCol="0" anchor="t">
            <a:spAutoFit/>
          </a:bodyPr>
          <a:lstStyle/>
          <a:p>
            <a:pPr>
              <a:lnSpc>
                <a:spcPts val="2437"/>
              </a:lnSpc>
            </a:pPr>
            <a:r>
              <a:rPr lang="en-US" sz="1740">
                <a:solidFill>
                  <a:srgbClr val="D6E1D1"/>
                </a:solidFill>
                <a:latin typeface="Open Sauce Bold Italics"/>
              </a:rPr>
              <a:t>Source: First Street Foundation, </a:t>
            </a:r>
            <a:r>
              <a:rPr lang="en-US" sz="1740" u="sng">
                <a:solidFill>
                  <a:srgbClr val="D6E1D1"/>
                </a:solidFill>
                <a:latin typeface="Open Sauce Bold Italics"/>
                <a:hlinkClick r:id="rId3" tooltip="https://firststreet.org/press/rising-seas-erode-15-8-billion-in-home-value-from-maine-to-mississippi/"/>
              </a:rPr>
              <a:t>State by State Analysis: Property Value Loss from Sea Level Rise</a:t>
            </a:r>
            <a:r>
              <a:rPr lang="en-US" sz="1740">
                <a:solidFill>
                  <a:srgbClr val="D6E1D1"/>
                </a:solidFill>
                <a:latin typeface="Open Sauce Bold Italics"/>
              </a:rPr>
              <a:t> (2019) </a:t>
            </a:r>
          </a:p>
          <a:p>
            <a:pPr>
              <a:lnSpc>
                <a:spcPts val="1737"/>
              </a:lnSpc>
            </a:pPr>
            <a:endParaRPr lang="en-US" sz="1740">
              <a:solidFill>
                <a:srgbClr val="D6E1D1"/>
              </a:solidFill>
              <a:latin typeface="Open Sauce Bold Italics"/>
            </a:endParaRPr>
          </a:p>
        </p:txBody>
      </p:sp>
      <p:grpSp>
        <p:nvGrpSpPr>
          <p:cNvPr id="5" name="Group 5"/>
          <p:cNvGrpSpPr/>
          <p:nvPr/>
        </p:nvGrpSpPr>
        <p:grpSpPr>
          <a:xfrm>
            <a:off x="5782089" y="2684433"/>
            <a:ext cx="12285656" cy="6573867"/>
            <a:chOff x="0" y="0"/>
            <a:chExt cx="16380875" cy="8765155"/>
          </a:xfrm>
        </p:grpSpPr>
        <p:pic>
          <p:nvPicPr>
            <p:cNvPr id="6" name="Picture 6"/>
            <p:cNvPicPr>
              <a:picLocks noChangeAspect="1"/>
            </p:cNvPicPr>
            <p:nvPr/>
          </p:nvPicPr>
          <p:blipFill>
            <a:blip r:embed="rId4" cstate="email">
              <a:extLst>
                <a:ext uri="{28A0092B-C50C-407E-A947-70E740481C1C}">
                  <a14:useLocalDpi xmlns:a14="http://schemas.microsoft.com/office/drawing/2010/main"/>
                </a:ext>
              </a:extLst>
            </a:blip>
            <a:srcRect l="2034" b="1232"/>
            <a:stretch>
              <a:fillRect/>
            </a:stretch>
          </p:blipFill>
          <p:spPr>
            <a:xfrm>
              <a:off x="0" y="0"/>
              <a:ext cx="16380875" cy="8765155"/>
            </a:xfrm>
            <a:prstGeom prst="rect">
              <a:avLst/>
            </a:prstGeom>
          </p:spPr>
        </p:pic>
        <p:sp>
          <p:nvSpPr>
            <p:cNvPr id="7" name="TextBox 7"/>
            <p:cNvSpPr txBox="1"/>
            <p:nvPr/>
          </p:nvSpPr>
          <p:spPr>
            <a:xfrm>
              <a:off x="170074" y="186866"/>
              <a:ext cx="5809329" cy="2351828"/>
            </a:xfrm>
            <a:prstGeom prst="rect">
              <a:avLst/>
            </a:prstGeom>
          </p:spPr>
          <p:txBody>
            <a:bodyPr lIns="0" tIns="0" rIns="0" bIns="0" rtlCol="0" anchor="t">
              <a:spAutoFit/>
            </a:bodyPr>
            <a:lstStyle/>
            <a:p>
              <a:pPr algn="ctr">
                <a:lnSpc>
                  <a:spcPts val="4759"/>
                </a:lnSpc>
              </a:pPr>
              <a:r>
                <a:rPr lang="en-US" sz="3399">
                  <a:solidFill>
                    <a:srgbClr val="313F47"/>
                  </a:solidFill>
                  <a:latin typeface="Open Sauce SemiBold"/>
                </a:rPr>
                <a:t> *18 states along the East and Gulf Coasts</a:t>
              </a:r>
            </a:p>
          </p:txBody>
        </p:sp>
        <p:grpSp>
          <p:nvGrpSpPr>
            <p:cNvPr id="8" name="Group 8"/>
            <p:cNvGrpSpPr/>
            <p:nvPr/>
          </p:nvGrpSpPr>
          <p:grpSpPr>
            <a:xfrm>
              <a:off x="14399370" y="0"/>
              <a:ext cx="1981505" cy="2269780"/>
              <a:chOff x="0" y="0"/>
              <a:chExt cx="3110465" cy="3562982"/>
            </a:xfrm>
          </p:grpSpPr>
          <p:sp>
            <p:nvSpPr>
              <p:cNvPr id="9" name="Freeform 9"/>
              <p:cNvSpPr/>
              <p:nvPr/>
            </p:nvSpPr>
            <p:spPr>
              <a:xfrm>
                <a:off x="0" y="0"/>
                <a:ext cx="3110465" cy="3562983"/>
              </a:xfrm>
              <a:custGeom>
                <a:avLst/>
                <a:gdLst/>
                <a:ahLst/>
                <a:cxnLst/>
                <a:rect l="l" t="t" r="r" b="b"/>
                <a:pathLst>
                  <a:path w="3110465" h="3562983">
                    <a:moveTo>
                      <a:pt x="0" y="0"/>
                    </a:moveTo>
                    <a:lnTo>
                      <a:pt x="3110465" y="0"/>
                    </a:lnTo>
                    <a:lnTo>
                      <a:pt x="3110465" y="3562983"/>
                    </a:lnTo>
                    <a:lnTo>
                      <a:pt x="0" y="3562983"/>
                    </a:lnTo>
                    <a:close/>
                  </a:path>
                </a:pathLst>
              </a:custGeom>
              <a:solidFill>
                <a:srgbClr val="F1F1F1"/>
              </a:solidFill>
            </p:spPr>
          </p:sp>
        </p:grpSp>
      </p:grpSp>
      <p:grpSp>
        <p:nvGrpSpPr>
          <p:cNvPr id="10" name="Group 10"/>
          <p:cNvGrpSpPr/>
          <p:nvPr/>
        </p:nvGrpSpPr>
        <p:grpSpPr>
          <a:xfrm>
            <a:off x="483489" y="426864"/>
            <a:ext cx="13573242" cy="448022"/>
            <a:chOff x="0" y="0"/>
            <a:chExt cx="18097656" cy="597362"/>
          </a:xfrm>
        </p:grpSpPr>
        <p:sp>
          <p:nvSpPr>
            <p:cNvPr id="11" name="TextBox 11"/>
            <p:cNvSpPr txBox="1"/>
            <p:nvPr/>
          </p:nvSpPr>
          <p:spPr>
            <a:xfrm>
              <a:off x="925900" y="-110079"/>
              <a:ext cx="17171756" cy="690034"/>
            </a:xfrm>
            <a:prstGeom prst="rect">
              <a:avLst/>
            </a:prstGeom>
          </p:spPr>
          <p:txBody>
            <a:bodyPr lIns="0" tIns="0" rIns="0" bIns="0" rtlCol="0" anchor="t">
              <a:spAutoFit/>
            </a:bodyPr>
            <a:lstStyle/>
            <a:p>
              <a:pPr algn="l">
                <a:lnSpc>
                  <a:spcPts val="4999"/>
                </a:lnSpc>
              </a:pPr>
              <a:r>
                <a:rPr lang="en-US" sz="2499">
                  <a:solidFill>
                    <a:srgbClr val="D6E1D1">
                      <a:alpha val="33725"/>
                    </a:srgbClr>
                  </a:solidFill>
                  <a:latin typeface="Open Sauce SemiBold"/>
                </a:rPr>
                <a:t>LEGAL LANDSCAPE</a:t>
              </a:r>
            </a:p>
          </p:txBody>
        </p:sp>
        <p:grpSp>
          <p:nvGrpSpPr>
            <p:cNvPr id="12" name="Group 12"/>
            <p:cNvGrpSpPr/>
            <p:nvPr/>
          </p:nvGrpSpPr>
          <p:grpSpPr>
            <a:xfrm>
              <a:off x="68613" y="0"/>
              <a:ext cx="589723" cy="597362"/>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6E1D1">
                  <a:alpha val="44706"/>
                </a:srgbClr>
              </a:solidFill>
            </p:spPr>
          </p:sp>
        </p:grpSp>
        <p:sp>
          <p:nvSpPr>
            <p:cNvPr id="14" name="TextBox 14"/>
            <p:cNvSpPr txBox="1"/>
            <p:nvPr/>
          </p:nvSpPr>
          <p:spPr>
            <a:xfrm>
              <a:off x="0" y="-48452"/>
              <a:ext cx="726948" cy="599017"/>
            </a:xfrm>
            <a:prstGeom prst="rect">
              <a:avLst/>
            </a:prstGeom>
          </p:spPr>
          <p:txBody>
            <a:bodyPr lIns="0" tIns="0" rIns="0" bIns="0" rtlCol="0" anchor="t">
              <a:spAutoFit/>
            </a:bodyPr>
            <a:lstStyle/>
            <a:p>
              <a:pPr algn="ctr">
                <a:lnSpc>
                  <a:spcPts val="3924"/>
                </a:lnSpc>
              </a:pPr>
              <a:r>
                <a:rPr lang="en-US" sz="2499">
                  <a:solidFill>
                    <a:srgbClr val="D6E1D1">
                      <a:alpha val="29804"/>
                    </a:srgbClr>
                  </a:solidFill>
                  <a:latin typeface="Open Sauce SemiBold Bold"/>
                </a:rPr>
                <a:t>3</a:t>
              </a: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3E624A"/>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0"/>
              <a:ext cx="24384000" cy="13716000"/>
            </a:xfrm>
            <a:prstGeom prst="rect">
              <a:avLst/>
            </a:prstGeom>
          </p:spPr>
        </p:pic>
      </p:grpSp>
      <p:grpSp>
        <p:nvGrpSpPr>
          <p:cNvPr id="4" name="Group 4"/>
          <p:cNvGrpSpPr/>
          <p:nvPr/>
        </p:nvGrpSpPr>
        <p:grpSpPr>
          <a:xfrm>
            <a:off x="0" y="-135111"/>
            <a:ext cx="18486521" cy="10422111"/>
            <a:chOff x="0" y="0"/>
            <a:chExt cx="4868878" cy="2744918"/>
          </a:xfrm>
        </p:grpSpPr>
        <p:sp>
          <p:nvSpPr>
            <p:cNvPr id="5" name="Freeform 5"/>
            <p:cNvSpPr/>
            <p:nvPr/>
          </p:nvSpPr>
          <p:spPr>
            <a:xfrm>
              <a:off x="0" y="0"/>
              <a:ext cx="4868878" cy="2744918"/>
            </a:xfrm>
            <a:custGeom>
              <a:avLst/>
              <a:gdLst/>
              <a:ahLst/>
              <a:cxnLst/>
              <a:rect l="l" t="t" r="r" b="b"/>
              <a:pathLst>
                <a:path w="4868878" h="2744918">
                  <a:moveTo>
                    <a:pt x="0" y="0"/>
                  </a:moveTo>
                  <a:lnTo>
                    <a:pt x="4868878" y="0"/>
                  </a:lnTo>
                  <a:lnTo>
                    <a:pt x="4868878" y="2744918"/>
                  </a:lnTo>
                  <a:lnTo>
                    <a:pt x="0" y="2744918"/>
                  </a:lnTo>
                  <a:close/>
                </a:path>
              </a:pathLst>
            </a:custGeom>
            <a:solidFill>
              <a:srgbClr val="2D3940">
                <a:alpha val="69804"/>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239"/>
                </a:lnSpc>
              </a:pPr>
              <a:endParaRPr/>
            </a:p>
          </p:txBody>
        </p:sp>
      </p:grpSp>
      <p:grpSp>
        <p:nvGrpSpPr>
          <p:cNvPr id="7" name="Group 7"/>
          <p:cNvGrpSpPr/>
          <p:nvPr/>
        </p:nvGrpSpPr>
        <p:grpSpPr>
          <a:xfrm>
            <a:off x="1028700" y="1028700"/>
            <a:ext cx="1239263" cy="1239263"/>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ADB43"/>
            </a:solidFill>
          </p:spPr>
        </p:sp>
      </p:grpSp>
      <p:sp>
        <p:nvSpPr>
          <p:cNvPr id="9" name="TextBox 9"/>
          <p:cNvSpPr txBox="1"/>
          <p:nvPr/>
        </p:nvSpPr>
        <p:spPr>
          <a:xfrm>
            <a:off x="1028700" y="8108950"/>
            <a:ext cx="10185683" cy="1149350"/>
          </a:xfrm>
          <a:prstGeom prst="rect">
            <a:avLst/>
          </a:prstGeom>
        </p:spPr>
        <p:txBody>
          <a:bodyPr lIns="0" tIns="0" rIns="0" bIns="0" rtlCol="0" anchor="t">
            <a:spAutoFit/>
          </a:bodyPr>
          <a:lstStyle/>
          <a:p>
            <a:pPr marL="0" lvl="0" indent="0" algn="l">
              <a:lnSpc>
                <a:spcPts val="8800"/>
              </a:lnSpc>
              <a:spcBef>
                <a:spcPct val="0"/>
              </a:spcBef>
            </a:pPr>
            <a:r>
              <a:rPr lang="en-US" sz="8000">
                <a:solidFill>
                  <a:srgbClr val="BADB43"/>
                </a:solidFill>
                <a:latin typeface="Open Sauce SemiBold Bold"/>
              </a:rPr>
              <a:t>CONCLUSION</a:t>
            </a:r>
          </a:p>
        </p:txBody>
      </p:sp>
      <p:sp>
        <p:nvSpPr>
          <p:cNvPr id="10" name="TextBox 10"/>
          <p:cNvSpPr txBox="1"/>
          <p:nvPr/>
        </p:nvSpPr>
        <p:spPr>
          <a:xfrm>
            <a:off x="1028700" y="936687"/>
            <a:ext cx="1239263" cy="1194689"/>
          </a:xfrm>
          <a:prstGeom prst="rect">
            <a:avLst/>
          </a:prstGeom>
        </p:spPr>
        <p:txBody>
          <a:bodyPr lIns="0" tIns="0" rIns="0" bIns="0" rtlCol="0" anchor="t">
            <a:spAutoFit/>
          </a:bodyPr>
          <a:lstStyle/>
          <a:p>
            <a:pPr marL="0" lvl="1" indent="0" algn="ctr">
              <a:lnSpc>
                <a:spcPts val="10047"/>
              </a:lnSpc>
              <a:spcBef>
                <a:spcPct val="0"/>
              </a:spcBef>
            </a:pPr>
            <a:r>
              <a:rPr lang="en-US" sz="6399">
                <a:solidFill>
                  <a:srgbClr val="313F47"/>
                </a:solidFill>
                <a:latin typeface="Open Sauce SemiBold Bold"/>
              </a:rPr>
              <a:t>5</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D3940"/>
        </a:solidFill>
        <a:effectLst/>
      </p:bgPr>
    </p:bg>
    <p:spTree>
      <p:nvGrpSpPr>
        <p:cNvPr id="1" name=""/>
        <p:cNvGrpSpPr/>
        <p:nvPr/>
      </p:nvGrpSpPr>
      <p:grpSpPr>
        <a:xfrm>
          <a:off x="0" y="0"/>
          <a:ext cx="0" cy="0"/>
          <a:chOff x="0" y="0"/>
          <a:chExt cx="0" cy="0"/>
        </a:xfrm>
      </p:grpSpPr>
      <p:sp>
        <p:nvSpPr>
          <p:cNvPr id="2" name="TextBox 2"/>
          <p:cNvSpPr txBox="1"/>
          <p:nvPr/>
        </p:nvSpPr>
        <p:spPr>
          <a:xfrm>
            <a:off x="3712371" y="1702081"/>
            <a:ext cx="10863257" cy="1228725"/>
          </a:xfrm>
          <a:prstGeom prst="rect">
            <a:avLst/>
          </a:prstGeom>
        </p:spPr>
        <p:txBody>
          <a:bodyPr lIns="0" tIns="0" rIns="0" bIns="0" rtlCol="0" anchor="t">
            <a:spAutoFit/>
          </a:bodyPr>
          <a:lstStyle/>
          <a:p>
            <a:pPr marL="0" lvl="0" indent="0" algn="ctr">
              <a:lnSpc>
                <a:spcPts val="9600"/>
              </a:lnSpc>
              <a:spcBef>
                <a:spcPct val="0"/>
              </a:spcBef>
            </a:pPr>
            <a:r>
              <a:rPr lang="en-US" sz="8000">
                <a:solidFill>
                  <a:srgbClr val="BADB43"/>
                </a:solidFill>
                <a:latin typeface="Open Sauce SemiBold Bold"/>
              </a:rPr>
              <a:t>KEY TAKEAWAYS</a:t>
            </a:r>
          </a:p>
        </p:txBody>
      </p:sp>
      <p:sp>
        <p:nvSpPr>
          <p:cNvPr id="3" name="TextBox 3"/>
          <p:cNvSpPr txBox="1"/>
          <p:nvPr/>
        </p:nvSpPr>
        <p:spPr>
          <a:xfrm>
            <a:off x="1547279" y="5905500"/>
            <a:ext cx="4755095" cy="1670050"/>
          </a:xfrm>
          <a:prstGeom prst="rect">
            <a:avLst/>
          </a:prstGeom>
        </p:spPr>
        <p:txBody>
          <a:bodyPr lIns="0" tIns="0" rIns="0" bIns="0" rtlCol="0" anchor="t">
            <a:spAutoFit/>
          </a:bodyPr>
          <a:lstStyle/>
          <a:p>
            <a:pPr algn="ctr">
              <a:lnSpc>
                <a:spcPts val="4399"/>
              </a:lnSpc>
            </a:pPr>
            <a:r>
              <a:rPr lang="en-US" sz="3999" spc="79">
                <a:solidFill>
                  <a:srgbClr val="D6E1D1"/>
                </a:solidFill>
                <a:latin typeface="Open Sauce SemiBold"/>
              </a:rPr>
              <a:t>More impacts means more cases</a:t>
            </a:r>
          </a:p>
        </p:txBody>
      </p:sp>
      <p:sp>
        <p:nvSpPr>
          <p:cNvPr id="4" name="TextBox 4"/>
          <p:cNvSpPr txBox="1"/>
          <p:nvPr/>
        </p:nvSpPr>
        <p:spPr>
          <a:xfrm>
            <a:off x="6897731" y="5905500"/>
            <a:ext cx="4580058" cy="1670050"/>
          </a:xfrm>
          <a:prstGeom prst="rect">
            <a:avLst/>
          </a:prstGeom>
        </p:spPr>
        <p:txBody>
          <a:bodyPr lIns="0" tIns="0" rIns="0" bIns="0" rtlCol="0" anchor="t">
            <a:spAutoFit/>
          </a:bodyPr>
          <a:lstStyle/>
          <a:p>
            <a:pPr marL="0" lvl="0" indent="0" algn="ctr">
              <a:lnSpc>
                <a:spcPts val="4399"/>
              </a:lnSpc>
              <a:spcBef>
                <a:spcPct val="0"/>
              </a:spcBef>
            </a:pPr>
            <a:r>
              <a:rPr lang="en-US" sz="3999" spc="79">
                <a:solidFill>
                  <a:srgbClr val="D6E1D1"/>
                </a:solidFill>
                <a:latin typeface="Open Sauce SemiBold"/>
              </a:rPr>
              <a:t>Climate science and law will interact</a:t>
            </a:r>
          </a:p>
        </p:txBody>
      </p:sp>
      <p:sp>
        <p:nvSpPr>
          <p:cNvPr id="5" name="TextBox 5"/>
          <p:cNvSpPr txBox="1"/>
          <p:nvPr/>
        </p:nvSpPr>
        <p:spPr>
          <a:xfrm>
            <a:off x="11770096" y="5905500"/>
            <a:ext cx="5186155" cy="2774950"/>
          </a:xfrm>
          <a:prstGeom prst="rect">
            <a:avLst/>
          </a:prstGeom>
        </p:spPr>
        <p:txBody>
          <a:bodyPr lIns="0" tIns="0" rIns="0" bIns="0" rtlCol="0" anchor="t">
            <a:spAutoFit/>
          </a:bodyPr>
          <a:lstStyle/>
          <a:p>
            <a:pPr marL="0" lvl="0" indent="0" algn="ctr">
              <a:lnSpc>
                <a:spcPts val="4399"/>
              </a:lnSpc>
              <a:spcBef>
                <a:spcPct val="0"/>
              </a:spcBef>
            </a:pPr>
            <a:r>
              <a:rPr lang="en-US" sz="3999" spc="79">
                <a:solidFill>
                  <a:srgbClr val="D6E1D1"/>
                </a:solidFill>
                <a:latin typeface="Open Sauce SemiBold"/>
              </a:rPr>
              <a:t>Judges need resources to better understand and prepare for these cases</a:t>
            </a:r>
          </a:p>
        </p:txBody>
      </p:sp>
      <p:grpSp>
        <p:nvGrpSpPr>
          <p:cNvPr id="6" name="Group 6"/>
          <p:cNvGrpSpPr/>
          <p:nvPr/>
        </p:nvGrpSpPr>
        <p:grpSpPr>
          <a:xfrm>
            <a:off x="3305195" y="4166846"/>
            <a:ext cx="1239263" cy="1239263"/>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ADB43"/>
            </a:solidFill>
          </p:spPr>
        </p:sp>
      </p:grpSp>
      <p:sp>
        <p:nvSpPr>
          <p:cNvPr id="8" name="TextBox 8"/>
          <p:cNvSpPr txBox="1"/>
          <p:nvPr/>
        </p:nvSpPr>
        <p:spPr>
          <a:xfrm>
            <a:off x="3615011" y="4085398"/>
            <a:ext cx="619632" cy="1194689"/>
          </a:xfrm>
          <a:prstGeom prst="rect">
            <a:avLst/>
          </a:prstGeom>
        </p:spPr>
        <p:txBody>
          <a:bodyPr lIns="0" tIns="0" rIns="0" bIns="0" rtlCol="0" anchor="t">
            <a:spAutoFit/>
          </a:bodyPr>
          <a:lstStyle/>
          <a:p>
            <a:pPr marL="0" lvl="1" indent="0" algn="ctr">
              <a:lnSpc>
                <a:spcPts val="10047"/>
              </a:lnSpc>
              <a:spcBef>
                <a:spcPct val="0"/>
              </a:spcBef>
            </a:pPr>
            <a:r>
              <a:rPr lang="en-US" sz="6399" u="none">
                <a:solidFill>
                  <a:srgbClr val="313F47"/>
                </a:solidFill>
                <a:latin typeface="Open Sauce SemiBold Bold"/>
              </a:rPr>
              <a:t>1</a:t>
            </a:r>
          </a:p>
        </p:txBody>
      </p:sp>
      <p:grpSp>
        <p:nvGrpSpPr>
          <p:cNvPr id="9" name="Group 9"/>
          <p:cNvGrpSpPr/>
          <p:nvPr/>
        </p:nvGrpSpPr>
        <p:grpSpPr>
          <a:xfrm>
            <a:off x="8568128" y="4177411"/>
            <a:ext cx="1239263" cy="1239263"/>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ADB43"/>
            </a:solidFill>
          </p:spPr>
        </p:sp>
      </p:grpSp>
      <p:sp>
        <p:nvSpPr>
          <p:cNvPr id="11" name="TextBox 11"/>
          <p:cNvSpPr txBox="1"/>
          <p:nvPr/>
        </p:nvSpPr>
        <p:spPr>
          <a:xfrm>
            <a:off x="8568128" y="4085398"/>
            <a:ext cx="1239263" cy="1194689"/>
          </a:xfrm>
          <a:prstGeom prst="rect">
            <a:avLst/>
          </a:prstGeom>
        </p:spPr>
        <p:txBody>
          <a:bodyPr lIns="0" tIns="0" rIns="0" bIns="0" rtlCol="0" anchor="t">
            <a:spAutoFit/>
          </a:bodyPr>
          <a:lstStyle/>
          <a:p>
            <a:pPr marL="0" lvl="1" indent="0" algn="ctr">
              <a:lnSpc>
                <a:spcPts val="10047"/>
              </a:lnSpc>
              <a:spcBef>
                <a:spcPct val="0"/>
              </a:spcBef>
            </a:pPr>
            <a:r>
              <a:rPr lang="en-US" sz="6399" u="none">
                <a:solidFill>
                  <a:srgbClr val="313F47"/>
                </a:solidFill>
                <a:latin typeface="Open Sauce SemiBold Bold"/>
              </a:rPr>
              <a:t>2</a:t>
            </a:r>
          </a:p>
        </p:txBody>
      </p:sp>
      <p:grpSp>
        <p:nvGrpSpPr>
          <p:cNvPr id="12" name="Group 12"/>
          <p:cNvGrpSpPr/>
          <p:nvPr/>
        </p:nvGrpSpPr>
        <p:grpSpPr>
          <a:xfrm>
            <a:off x="13743542" y="4166846"/>
            <a:ext cx="1239263" cy="1239263"/>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ADB43"/>
            </a:solidFill>
          </p:spPr>
        </p:sp>
      </p:grpSp>
      <p:sp>
        <p:nvSpPr>
          <p:cNvPr id="14" name="TextBox 14"/>
          <p:cNvSpPr txBox="1"/>
          <p:nvPr/>
        </p:nvSpPr>
        <p:spPr>
          <a:xfrm>
            <a:off x="13743542" y="4085398"/>
            <a:ext cx="1239263" cy="1194689"/>
          </a:xfrm>
          <a:prstGeom prst="rect">
            <a:avLst/>
          </a:prstGeom>
        </p:spPr>
        <p:txBody>
          <a:bodyPr lIns="0" tIns="0" rIns="0" bIns="0" rtlCol="0" anchor="t">
            <a:spAutoFit/>
          </a:bodyPr>
          <a:lstStyle/>
          <a:p>
            <a:pPr marL="0" lvl="1" indent="0" algn="ctr">
              <a:lnSpc>
                <a:spcPts val="10047"/>
              </a:lnSpc>
              <a:spcBef>
                <a:spcPct val="0"/>
              </a:spcBef>
            </a:pPr>
            <a:r>
              <a:rPr lang="en-US" sz="6399" u="none">
                <a:solidFill>
                  <a:srgbClr val="313F47"/>
                </a:solidFill>
                <a:latin typeface="Open Sauce SemiBold Bold"/>
              </a:rPr>
              <a:t>3</a:t>
            </a:r>
          </a:p>
        </p:txBody>
      </p:sp>
      <p:grpSp>
        <p:nvGrpSpPr>
          <p:cNvPr id="15" name="Group 15"/>
          <p:cNvGrpSpPr/>
          <p:nvPr/>
        </p:nvGrpSpPr>
        <p:grpSpPr>
          <a:xfrm>
            <a:off x="483489" y="426864"/>
            <a:ext cx="13573242" cy="448022"/>
            <a:chOff x="0" y="0"/>
            <a:chExt cx="18097656" cy="597362"/>
          </a:xfrm>
        </p:grpSpPr>
        <p:sp>
          <p:nvSpPr>
            <p:cNvPr id="16" name="TextBox 16"/>
            <p:cNvSpPr txBox="1"/>
            <p:nvPr/>
          </p:nvSpPr>
          <p:spPr>
            <a:xfrm>
              <a:off x="925900" y="-110079"/>
              <a:ext cx="17171756" cy="690034"/>
            </a:xfrm>
            <a:prstGeom prst="rect">
              <a:avLst/>
            </a:prstGeom>
          </p:spPr>
          <p:txBody>
            <a:bodyPr lIns="0" tIns="0" rIns="0" bIns="0" rtlCol="0" anchor="t">
              <a:spAutoFit/>
            </a:bodyPr>
            <a:lstStyle/>
            <a:p>
              <a:pPr algn="l">
                <a:lnSpc>
                  <a:spcPts val="4999"/>
                </a:lnSpc>
              </a:pPr>
              <a:r>
                <a:rPr lang="en-US" sz="2499">
                  <a:solidFill>
                    <a:srgbClr val="D6E1D1">
                      <a:alpha val="33725"/>
                    </a:srgbClr>
                  </a:solidFill>
                  <a:latin typeface="Open Sauce SemiBold"/>
                </a:rPr>
                <a:t>CONCLUSION</a:t>
              </a:r>
            </a:p>
          </p:txBody>
        </p:sp>
        <p:grpSp>
          <p:nvGrpSpPr>
            <p:cNvPr id="17" name="Group 17"/>
            <p:cNvGrpSpPr/>
            <p:nvPr/>
          </p:nvGrpSpPr>
          <p:grpSpPr>
            <a:xfrm>
              <a:off x="68613" y="0"/>
              <a:ext cx="589723" cy="597362"/>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6E1D1">
                  <a:alpha val="44706"/>
                </a:srgbClr>
              </a:solidFill>
            </p:spPr>
          </p:sp>
        </p:grpSp>
        <p:sp>
          <p:nvSpPr>
            <p:cNvPr id="19" name="TextBox 19"/>
            <p:cNvSpPr txBox="1"/>
            <p:nvPr/>
          </p:nvSpPr>
          <p:spPr>
            <a:xfrm>
              <a:off x="0" y="-48452"/>
              <a:ext cx="726948" cy="599017"/>
            </a:xfrm>
            <a:prstGeom prst="rect">
              <a:avLst/>
            </a:prstGeom>
          </p:spPr>
          <p:txBody>
            <a:bodyPr lIns="0" tIns="0" rIns="0" bIns="0" rtlCol="0" anchor="t">
              <a:spAutoFit/>
            </a:bodyPr>
            <a:lstStyle/>
            <a:p>
              <a:pPr algn="ctr">
                <a:lnSpc>
                  <a:spcPts val="3924"/>
                </a:lnSpc>
              </a:pPr>
              <a:r>
                <a:rPr lang="en-US" sz="2499">
                  <a:solidFill>
                    <a:srgbClr val="000000">
                      <a:alpha val="29804"/>
                    </a:srgbClr>
                  </a:solidFill>
                  <a:latin typeface="Open Sauce SemiBold Bold"/>
                </a:rPr>
                <a:t>5</a:t>
              </a: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2D3940"/>
        </a:solidFill>
        <a:effectLst/>
      </p:bgPr>
    </p:bg>
    <p:spTree>
      <p:nvGrpSpPr>
        <p:cNvPr id="1" name=""/>
        <p:cNvGrpSpPr/>
        <p:nvPr/>
      </p:nvGrpSpPr>
      <p:grpSpPr>
        <a:xfrm>
          <a:off x="0" y="0"/>
          <a:ext cx="0" cy="0"/>
          <a:chOff x="0" y="0"/>
          <a:chExt cx="0" cy="0"/>
        </a:xfrm>
      </p:grpSpPr>
      <p:grpSp>
        <p:nvGrpSpPr>
          <p:cNvPr id="2" name="Group 2"/>
          <p:cNvGrpSpPr/>
          <p:nvPr/>
        </p:nvGrpSpPr>
        <p:grpSpPr>
          <a:xfrm>
            <a:off x="483489" y="426864"/>
            <a:ext cx="13573242" cy="448022"/>
            <a:chOff x="0" y="0"/>
            <a:chExt cx="18097656" cy="597362"/>
          </a:xfrm>
        </p:grpSpPr>
        <p:sp>
          <p:nvSpPr>
            <p:cNvPr id="3" name="TextBox 3"/>
            <p:cNvSpPr txBox="1"/>
            <p:nvPr/>
          </p:nvSpPr>
          <p:spPr>
            <a:xfrm>
              <a:off x="925900" y="-110079"/>
              <a:ext cx="17171756" cy="690034"/>
            </a:xfrm>
            <a:prstGeom prst="rect">
              <a:avLst/>
            </a:prstGeom>
          </p:spPr>
          <p:txBody>
            <a:bodyPr lIns="0" tIns="0" rIns="0" bIns="0" rtlCol="0" anchor="t">
              <a:spAutoFit/>
            </a:bodyPr>
            <a:lstStyle/>
            <a:p>
              <a:pPr algn="l">
                <a:lnSpc>
                  <a:spcPts val="4999"/>
                </a:lnSpc>
              </a:pPr>
              <a:r>
                <a:rPr lang="en-US" sz="2499">
                  <a:solidFill>
                    <a:srgbClr val="D6E1D1">
                      <a:alpha val="33725"/>
                    </a:srgbClr>
                  </a:solidFill>
                  <a:latin typeface="Open Sauce SemiBold"/>
                </a:rPr>
                <a:t>CONCLUSION</a:t>
              </a:r>
            </a:p>
          </p:txBody>
        </p:sp>
        <p:grpSp>
          <p:nvGrpSpPr>
            <p:cNvPr id="4" name="Group 4"/>
            <p:cNvGrpSpPr/>
            <p:nvPr/>
          </p:nvGrpSpPr>
          <p:grpSpPr>
            <a:xfrm>
              <a:off x="68613" y="0"/>
              <a:ext cx="589723" cy="597362"/>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6E1D1">
                  <a:alpha val="44706"/>
                </a:srgbClr>
              </a:solidFill>
            </p:spPr>
          </p:sp>
        </p:grpSp>
        <p:sp>
          <p:nvSpPr>
            <p:cNvPr id="6" name="TextBox 6"/>
            <p:cNvSpPr txBox="1"/>
            <p:nvPr/>
          </p:nvSpPr>
          <p:spPr>
            <a:xfrm>
              <a:off x="0" y="-48452"/>
              <a:ext cx="726948" cy="599017"/>
            </a:xfrm>
            <a:prstGeom prst="rect">
              <a:avLst/>
            </a:prstGeom>
          </p:spPr>
          <p:txBody>
            <a:bodyPr lIns="0" tIns="0" rIns="0" bIns="0" rtlCol="0" anchor="t">
              <a:spAutoFit/>
            </a:bodyPr>
            <a:lstStyle/>
            <a:p>
              <a:pPr algn="ctr">
                <a:lnSpc>
                  <a:spcPts val="3924"/>
                </a:lnSpc>
              </a:pPr>
              <a:r>
                <a:rPr lang="en-US" sz="2499">
                  <a:solidFill>
                    <a:srgbClr val="000000">
                      <a:alpha val="29804"/>
                    </a:srgbClr>
                  </a:solidFill>
                  <a:latin typeface="Open Sauce SemiBold Bold"/>
                </a:rPr>
                <a:t>5</a:t>
              </a:r>
            </a:p>
          </p:txBody>
        </p:sp>
      </p:grpSp>
      <p:pic>
        <p:nvPicPr>
          <p:cNvPr id="7" name="Picture 7"/>
          <p:cNvPicPr>
            <a:picLocks noChangeAspect="1"/>
          </p:cNvPicPr>
          <p:nvPr/>
        </p:nvPicPr>
        <p:blipFill>
          <a:blip r:embed="rId2"/>
          <a:srcRect/>
          <a:stretch>
            <a:fillRect/>
          </a:stretch>
        </p:blipFill>
        <p:spPr>
          <a:xfrm>
            <a:off x="0" y="3317495"/>
            <a:ext cx="18288000" cy="8495008"/>
          </a:xfrm>
          <a:prstGeom prst="rect">
            <a:avLst/>
          </a:prstGeom>
        </p:spPr>
      </p:pic>
      <p:pic>
        <p:nvPicPr>
          <p:cNvPr id="8" name="Picture 8"/>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2721245" y="4741088"/>
            <a:ext cx="2367128" cy="804823"/>
          </a:xfrm>
          <a:prstGeom prst="rect">
            <a:avLst/>
          </a:prstGeom>
        </p:spPr>
      </p:pic>
      <p:sp>
        <p:nvSpPr>
          <p:cNvPr id="9" name="TextBox 9"/>
          <p:cNvSpPr txBox="1"/>
          <p:nvPr/>
        </p:nvSpPr>
        <p:spPr>
          <a:xfrm>
            <a:off x="1230122" y="1861067"/>
            <a:ext cx="15827757" cy="1228725"/>
          </a:xfrm>
          <a:prstGeom prst="rect">
            <a:avLst/>
          </a:prstGeom>
        </p:spPr>
        <p:txBody>
          <a:bodyPr lIns="0" tIns="0" rIns="0" bIns="0" rtlCol="0" anchor="t">
            <a:spAutoFit/>
          </a:bodyPr>
          <a:lstStyle/>
          <a:p>
            <a:pPr marL="0" lvl="0" indent="0" algn="ctr">
              <a:lnSpc>
                <a:spcPts val="9600"/>
              </a:lnSpc>
              <a:spcBef>
                <a:spcPct val="0"/>
              </a:spcBef>
            </a:pPr>
            <a:r>
              <a:rPr lang="en-US" sz="8000">
                <a:solidFill>
                  <a:srgbClr val="BADB43"/>
                </a:solidFill>
                <a:latin typeface="Open Sauce SemiBold Bold"/>
              </a:rPr>
              <a:t>CJP RESOURCE WEBSITE</a:t>
            </a:r>
          </a:p>
        </p:txBody>
      </p:sp>
      <p:pic>
        <p:nvPicPr>
          <p:cNvPr id="10" name="Picture 10"/>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5088373" y="4741088"/>
            <a:ext cx="2367128" cy="804823"/>
          </a:xfrm>
          <a:prstGeom prst="rect">
            <a:avLst/>
          </a:prstGeom>
        </p:spPr>
      </p:pic>
      <p:pic>
        <p:nvPicPr>
          <p:cNvPr id="11" name="Picture 11"/>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7759014" y="4741088"/>
            <a:ext cx="2367128" cy="804823"/>
          </a:xfrm>
          <a:prstGeom prst="rect">
            <a:avLst/>
          </a:prstGeom>
        </p:spPr>
      </p:pic>
      <p:sp>
        <p:nvSpPr>
          <p:cNvPr id="12" name="TextBox 12"/>
          <p:cNvSpPr txBox="1"/>
          <p:nvPr/>
        </p:nvSpPr>
        <p:spPr>
          <a:xfrm>
            <a:off x="11963400" y="6251883"/>
            <a:ext cx="5443273" cy="1313116"/>
          </a:xfrm>
          <a:prstGeom prst="rect">
            <a:avLst/>
          </a:prstGeom>
        </p:spPr>
        <p:txBody>
          <a:bodyPr wrap="square" lIns="0" tIns="0" rIns="0" bIns="0" rtlCol="0" anchor="t">
            <a:spAutoFit/>
          </a:bodyPr>
          <a:lstStyle/>
          <a:p>
            <a:pPr algn="ctr">
              <a:lnSpc>
                <a:spcPts val="11200"/>
              </a:lnSpc>
            </a:pPr>
            <a:r>
              <a:rPr lang="en-US" sz="8000" u="sng" dirty="0">
                <a:solidFill>
                  <a:srgbClr val="BADB43"/>
                </a:solidFill>
                <a:latin typeface="Open Sauce SemiBold Bold"/>
                <a:hlinkClick r:id="rId5" tooltip="http://cjp.eli.org">
                  <a:extLst>
                    <a:ext uri="{A12FA001-AC4F-418D-AE19-62706E023703}">
                      <ahyp:hlinkClr xmlns:ahyp="http://schemas.microsoft.com/office/drawing/2018/hyperlinkcolor" val="tx"/>
                    </a:ext>
                  </a:extLst>
                </a:hlinkClick>
              </a:rPr>
              <a:t>cjp.eli.org</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2D394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b="32724"/>
          <a:stretch>
            <a:fillRect/>
          </a:stretch>
        </p:blipFill>
        <p:spPr>
          <a:xfrm>
            <a:off x="622215" y="183948"/>
            <a:ext cx="16892524" cy="4114888"/>
          </a:xfrm>
          <a:prstGeom prst="rect">
            <a:avLst/>
          </a:prstGeom>
        </p:spPr>
      </p:pic>
      <p:pic>
        <p:nvPicPr>
          <p:cNvPr id="3" name="Picture 3"/>
          <p:cNvPicPr>
            <a:picLocks noChangeAspect="1"/>
          </p:cNvPicPr>
          <p:nvPr/>
        </p:nvPicPr>
        <p:blipFill>
          <a:blip r:embed="rId3" cstate="email">
            <a:extLst>
              <a:ext uri="{28A0092B-C50C-407E-A947-70E740481C1C}">
                <a14:useLocalDpi xmlns:a14="http://schemas.microsoft.com/office/drawing/2010/main"/>
              </a:ext>
            </a:extLst>
          </a:blip>
          <a:srcRect b="28615"/>
          <a:stretch>
            <a:fillRect/>
          </a:stretch>
        </p:blipFill>
        <p:spPr>
          <a:xfrm>
            <a:off x="622215" y="5701983"/>
            <a:ext cx="17299009" cy="4238257"/>
          </a:xfrm>
          <a:prstGeom prst="rect">
            <a:avLst/>
          </a:prstGeom>
        </p:spPr>
      </p:pic>
      <p:sp>
        <p:nvSpPr>
          <p:cNvPr id="4" name="TextBox 4"/>
          <p:cNvSpPr txBox="1"/>
          <p:nvPr/>
        </p:nvSpPr>
        <p:spPr>
          <a:xfrm>
            <a:off x="1230122" y="4375035"/>
            <a:ext cx="15827757" cy="1228725"/>
          </a:xfrm>
          <a:prstGeom prst="rect">
            <a:avLst/>
          </a:prstGeom>
        </p:spPr>
        <p:txBody>
          <a:bodyPr lIns="0" tIns="0" rIns="0" bIns="0" rtlCol="0" anchor="t">
            <a:spAutoFit/>
          </a:bodyPr>
          <a:lstStyle/>
          <a:p>
            <a:pPr marL="0" lvl="0" indent="0" algn="ctr">
              <a:lnSpc>
                <a:spcPts val="9600"/>
              </a:lnSpc>
              <a:spcBef>
                <a:spcPct val="0"/>
              </a:spcBef>
            </a:pPr>
            <a:r>
              <a:rPr lang="en-US" sz="8000">
                <a:solidFill>
                  <a:srgbClr val="BADB43"/>
                </a:solidFill>
                <a:latin typeface="Open Sauce SemiBold Bold"/>
              </a:rPr>
              <a:t>CJP CURRICULUM</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grpSp>
        <p:nvGrpSpPr>
          <p:cNvPr id="2" name="Group 2"/>
          <p:cNvGrpSpPr/>
          <p:nvPr/>
        </p:nvGrpSpPr>
        <p:grpSpPr>
          <a:xfrm>
            <a:off x="483489" y="426864"/>
            <a:ext cx="13573242" cy="448022"/>
            <a:chOff x="0" y="0"/>
            <a:chExt cx="18097656" cy="597362"/>
          </a:xfrm>
        </p:grpSpPr>
        <p:sp>
          <p:nvSpPr>
            <p:cNvPr id="3" name="TextBox 3"/>
            <p:cNvSpPr txBox="1"/>
            <p:nvPr/>
          </p:nvSpPr>
          <p:spPr>
            <a:xfrm>
              <a:off x="925900" y="-110079"/>
              <a:ext cx="17171756" cy="690034"/>
            </a:xfrm>
            <a:prstGeom prst="rect">
              <a:avLst/>
            </a:prstGeom>
          </p:spPr>
          <p:txBody>
            <a:bodyPr lIns="0" tIns="0" rIns="0" bIns="0" rtlCol="0" anchor="t">
              <a:spAutoFit/>
            </a:bodyPr>
            <a:lstStyle/>
            <a:p>
              <a:pPr algn="l">
                <a:lnSpc>
                  <a:spcPts val="4999"/>
                </a:lnSpc>
              </a:pPr>
              <a:r>
                <a:rPr lang="en-US" sz="2499">
                  <a:solidFill>
                    <a:srgbClr val="D6E1D1">
                      <a:alpha val="33725"/>
                    </a:srgbClr>
                  </a:solidFill>
                  <a:latin typeface="Open Sauce SemiBold"/>
                </a:rPr>
                <a:t>CONCLUSION</a:t>
              </a:r>
            </a:p>
          </p:txBody>
        </p:sp>
        <p:grpSp>
          <p:nvGrpSpPr>
            <p:cNvPr id="4" name="Group 4"/>
            <p:cNvGrpSpPr/>
            <p:nvPr/>
          </p:nvGrpSpPr>
          <p:grpSpPr>
            <a:xfrm>
              <a:off x="68613" y="0"/>
              <a:ext cx="589723" cy="597362"/>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6E1D1">
                  <a:alpha val="44706"/>
                </a:srgbClr>
              </a:solidFill>
            </p:spPr>
          </p:sp>
        </p:grpSp>
        <p:sp>
          <p:nvSpPr>
            <p:cNvPr id="6" name="TextBox 6"/>
            <p:cNvSpPr txBox="1"/>
            <p:nvPr/>
          </p:nvSpPr>
          <p:spPr>
            <a:xfrm>
              <a:off x="0" y="-48452"/>
              <a:ext cx="726948" cy="599017"/>
            </a:xfrm>
            <a:prstGeom prst="rect">
              <a:avLst/>
            </a:prstGeom>
          </p:spPr>
          <p:txBody>
            <a:bodyPr lIns="0" tIns="0" rIns="0" bIns="0" rtlCol="0" anchor="t">
              <a:spAutoFit/>
            </a:bodyPr>
            <a:lstStyle/>
            <a:p>
              <a:pPr algn="ctr">
                <a:lnSpc>
                  <a:spcPts val="3924"/>
                </a:lnSpc>
              </a:pPr>
              <a:r>
                <a:rPr lang="en-US" sz="2499">
                  <a:solidFill>
                    <a:srgbClr val="000000">
                      <a:alpha val="29804"/>
                    </a:srgbClr>
                  </a:solidFill>
                  <a:latin typeface="Open Sauce SemiBold Bold"/>
                </a:rPr>
                <a:t>5</a:t>
              </a:r>
            </a:p>
          </p:txBody>
        </p:sp>
      </p:grpSp>
      <p:pic>
        <p:nvPicPr>
          <p:cNvPr id="7" name="Picture 7"/>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151193" y="2930806"/>
            <a:ext cx="16108107" cy="6945940"/>
          </a:xfrm>
          <a:prstGeom prst="rect">
            <a:avLst/>
          </a:prstGeom>
        </p:spPr>
      </p:pic>
      <p:grpSp>
        <p:nvGrpSpPr>
          <p:cNvPr id="8" name="Group 8"/>
          <p:cNvGrpSpPr/>
          <p:nvPr/>
        </p:nvGrpSpPr>
        <p:grpSpPr>
          <a:xfrm>
            <a:off x="10726800" y="6066434"/>
            <a:ext cx="6532500" cy="3810312"/>
            <a:chOff x="0" y="0"/>
            <a:chExt cx="1720494" cy="1003539"/>
          </a:xfrm>
        </p:grpSpPr>
        <p:sp>
          <p:nvSpPr>
            <p:cNvPr id="9" name="Freeform 9"/>
            <p:cNvSpPr/>
            <p:nvPr/>
          </p:nvSpPr>
          <p:spPr>
            <a:xfrm>
              <a:off x="0" y="0"/>
              <a:ext cx="1720494" cy="1003539"/>
            </a:xfrm>
            <a:custGeom>
              <a:avLst/>
              <a:gdLst/>
              <a:ahLst/>
              <a:cxnLst/>
              <a:rect l="l" t="t" r="r" b="b"/>
              <a:pathLst>
                <a:path w="1720494" h="1003539">
                  <a:moveTo>
                    <a:pt x="37924" y="0"/>
                  </a:moveTo>
                  <a:lnTo>
                    <a:pt x="1682569" y="0"/>
                  </a:lnTo>
                  <a:cubicBezTo>
                    <a:pt x="1692627" y="0"/>
                    <a:pt x="1702274" y="3996"/>
                    <a:pt x="1709386" y="11108"/>
                  </a:cubicBezTo>
                  <a:cubicBezTo>
                    <a:pt x="1716498" y="18220"/>
                    <a:pt x="1720494" y="27866"/>
                    <a:pt x="1720494" y="37924"/>
                  </a:cubicBezTo>
                  <a:lnTo>
                    <a:pt x="1720494" y="965615"/>
                  </a:lnTo>
                  <a:cubicBezTo>
                    <a:pt x="1720494" y="986560"/>
                    <a:pt x="1703514" y="1003539"/>
                    <a:pt x="1682569" y="1003539"/>
                  </a:cubicBezTo>
                  <a:lnTo>
                    <a:pt x="37924" y="1003539"/>
                  </a:lnTo>
                  <a:cubicBezTo>
                    <a:pt x="16979" y="1003539"/>
                    <a:pt x="0" y="986560"/>
                    <a:pt x="0" y="965615"/>
                  </a:cubicBezTo>
                  <a:lnTo>
                    <a:pt x="0" y="37924"/>
                  </a:lnTo>
                  <a:cubicBezTo>
                    <a:pt x="0" y="16979"/>
                    <a:pt x="16979" y="0"/>
                    <a:pt x="37924" y="0"/>
                  </a:cubicBezTo>
                  <a:close/>
                </a:path>
              </a:pathLst>
            </a:custGeom>
            <a:solidFill>
              <a:srgbClr val="000000">
                <a:alpha val="0"/>
              </a:srgbClr>
            </a:solidFill>
            <a:ln w="114300">
              <a:solidFill>
                <a:srgbClr val="62C7CE"/>
              </a:solidFill>
            </a:ln>
          </p:spPr>
        </p:sp>
        <p:sp>
          <p:nvSpPr>
            <p:cNvPr id="10" name="TextBox 10"/>
            <p:cNvSpPr txBox="1"/>
            <p:nvPr/>
          </p:nvSpPr>
          <p:spPr>
            <a:xfrm>
              <a:off x="0" y="-190500"/>
              <a:ext cx="812800" cy="1003300"/>
            </a:xfrm>
            <a:prstGeom prst="rect">
              <a:avLst/>
            </a:prstGeom>
          </p:spPr>
          <p:txBody>
            <a:bodyPr lIns="50800" tIns="50800" rIns="50800" bIns="50800" rtlCol="0" anchor="ctr"/>
            <a:lstStyle/>
            <a:p>
              <a:pPr algn="ctr">
                <a:lnSpc>
                  <a:spcPts val="4999"/>
                </a:lnSpc>
              </a:pPr>
              <a:endParaRPr/>
            </a:p>
          </p:txBody>
        </p:sp>
      </p:grpSp>
      <p:sp>
        <p:nvSpPr>
          <p:cNvPr id="11" name="TextBox 11"/>
          <p:cNvSpPr txBox="1"/>
          <p:nvPr/>
        </p:nvSpPr>
        <p:spPr>
          <a:xfrm>
            <a:off x="1028700" y="1702081"/>
            <a:ext cx="15827757" cy="1228725"/>
          </a:xfrm>
          <a:prstGeom prst="rect">
            <a:avLst/>
          </a:prstGeom>
        </p:spPr>
        <p:txBody>
          <a:bodyPr lIns="0" tIns="0" rIns="0" bIns="0" rtlCol="0" anchor="t">
            <a:spAutoFit/>
          </a:bodyPr>
          <a:lstStyle/>
          <a:p>
            <a:pPr marL="0" lvl="0" indent="0" algn="ctr">
              <a:lnSpc>
                <a:spcPts val="9600"/>
              </a:lnSpc>
              <a:spcBef>
                <a:spcPct val="0"/>
              </a:spcBef>
            </a:pPr>
            <a:r>
              <a:rPr lang="en-US" sz="8000">
                <a:solidFill>
                  <a:srgbClr val="BADB43"/>
                </a:solidFill>
                <a:latin typeface="Open Sauce SemiBold Bold"/>
              </a:rPr>
              <a:t>WEBSITE REGISTRATION</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2D394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3541342" y="4520393"/>
            <a:ext cx="3037769" cy="270361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11336685" y="4520393"/>
            <a:ext cx="3782178" cy="2482484"/>
          </a:xfrm>
          <a:prstGeom prst="rect">
            <a:avLst/>
          </a:prstGeom>
        </p:spPr>
      </p:pic>
      <p:sp>
        <p:nvSpPr>
          <p:cNvPr id="4" name="TextBox 4"/>
          <p:cNvSpPr txBox="1"/>
          <p:nvPr/>
        </p:nvSpPr>
        <p:spPr>
          <a:xfrm>
            <a:off x="4817033" y="1114425"/>
            <a:ext cx="8653934" cy="1369695"/>
          </a:xfrm>
          <a:prstGeom prst="rect">
            <a:avLst/>
          </a:prstGeom>
        </p:spPr>
        <p:txBody>
          <a:bodyPr lIns="0" tIns="0" rIns="0" bIns="0" rtlCol="0" anchor="t">
            <a:spAutoFit/>
          </a:bodyPr>
          <a:lstStyle/>
          <a:p>
            <a:pPr marL="0" lvl="0" indent="0" algn="ctr">
              <a:lnSpc>
                <a:spcPts val="10560"/>
              </a:lnSpc>
              <a:spcBef>
                <a:spcPct val="0"/>
              </a:spcBef>
            </a:pPr>
            <a:r>
              <a:rPr lang="en-US" sz="9600">
                <a:solidFill>
                  <a:srgbClr val="BADB43"/>
                </a:solidFill>
                <a:latin typeface="Open Sauce SemiBold Bold"/>
              </a:rPr>
              <a:t>CONTACT US</a:t>
            </a:r>
          </a:p>
        </p:txBody>
      </p:sp>
      <p:sp>
        <p:nvSpPr>
          <p:cNvPr id="5" name="TextBox 5"/>
          <p:cNvSpPr txBox="1"/>
          <p:nvPr/>
        </p:nvSpPr>
        <p:spPr>
          <a:xfrm>
            <a:off x="2507636" y="2550795"/>
            <a:ext cx="13272728" cy="993775"/>
          </a:xfrm>
          <a:prstGeom prst="rect">
            <a:avLst/>
          </a:prstGeom>
        </p:spPr>
        <p:txBody>
          <a:bodyPr lIns="0" tIns="0" rIns="0" bIns="0" rtlCol="0" anchor="t">
            <a:spAutoFit/>
          </a:bodyPr>
          <a:lstStyle/>
          <a:p>
            <a:pPr marL="0" lvl="0" indent="0" algn="ctr">
              <a:lnSpc>
                <a:spcPts val="7699"/>
              </a:lnSpc>
              <a:spcBef>
                <a:spcPct val="0"/>
              </a:spcBef>
            </a:pPr>
            <a:r>
              <a:rPr lang="en-US" sz="6999">
                <a:solidFill>
                  <a:srgbClr val="4AC2CD"/>
                </a:solidFill>
                <a:latin typeface="Open Sauce SemiBold Bold"/>
              </a:rPr>
              <a:t>Climate Judiciary Project</a:t>
            </a:r>
          </a:p>
        </p:txBody>
      </p:sp>
      <p:grpSp>
        <p:nvGrpSpPr>
          <p:cNvPr id="6" name="Group 6"/>
          <p:cNvGrpSpPr/>
          <p:nvPr/>
        </p:nvGrpSpPr>
        <p:grpSpPr>
          <a:xfrm>
            <a:off x="1028700" y="7541561"/>
            <a:ext cx="16230600" cy="1384389"/>
            <a:chOff x="0" y="0"/>
            <a:chExt cx="21640800" cy="1845852"/>
          </a:xfrm>
        </p:grpSpPr>
        <p:grpSp>
          <p:nvGrpSpPr>
            <p:cNvPr id="7" name="Group 7"/>
            <p:cNvGrpSpPr/>
            <p:nvPr/>
          </p:nvGrpSpPr>
          <p:grpSpPr>
            <a:xfrm>
              <a:off x="0" y="4389"/>
              <a:ext cx="10820400" cy="1841463"/>
              <a:chOff x="0" y="0"/>
              <a:chExt cx="11928696" cy="2030077"/>
            </a:xfrm>
          </p:grpSpPr>
          <p:sp>
            <p:nvSpPr>
              <p:cNvPr id="8" name="Freeform 8"/>
              <p:cNvSpPr/>
              <p:nvPr/>
            </p:nvSpPr>
            <p:spPr>
              <a:xfrm>
                <a:off x="0" y="0"/>
                <a:ext cx="11928696" cy="2030077"/>
              </a:xfrm>
              <a:custGeom>
                <a:avLst/>
                <a:gdLst/>
                <a:ahLst/>
                <a:cxnLst/>
                <a:rect l="l" t="t" r="r" b="b"/>
                <a:pathLst>
                  <a:path w="11928696" h="2030077">
                    <a:moveTo>
                      <a:pt x="11928696" y="1015039"/>
                    </a:moveTo>
                    <a:lnTo>
                      <a:pt x="11928696" y="1015039"/>
                    </a:lnTo>
                    <a:cubicBezTo>
                      <a:pt x="11928696" y="1601579"/>
                      <a:pt x="11500325" y="2030077"/>
                      <a:pt x="10971751" y="2030077"/>
                    </a:cubicBezTo>
                    <a:lnTo>
                      <a:pt x="956945" y="2030077"/>
                    </a:lnTo>
                    <a:cubicBezTo>
                      <a:pt x="428371" y="2030077"/>
                      <a:pt x="0" y="1601579"/>
                      <a:pt x="0" y="1015039"/>
                    </a:cubicBezTo>
                    <a:lnTo>
                      <a:pt x="0" y="1015039"/>
                    </a:lnTo>
                    <a:cubicBezTo>
                      <a:pt x="0" y="428371"/>
                      <a:pt x="428371" y="0"/>
                      <a:pt x="956945" y="0"/>
                    </a:cubicBezTo>
                    <a:lnTo>
                      <a:pt x="10971750" y="0"/>
                    </a:lnTo>
                    <a:cubicBezTo>
                      <a:pt x="11500198" y="0"/>
                      <a:pt x="11928696" y="428371"/>
                      <a:pt x="11928696" y="1015039"/>
                    </a:cubicBezTo>
                    <a:close/>
                  </a:path>
                </a:pathLst>
              </a:custGeom>
              <a:solidFill>
                <a:srgbClr val="BADB43"/>
              </a:solidFill>
            </p:spPr>
          </p:sp>
        </p:grpSp>
        <p:sp>
          <p:nvSpPr>
            <p:cNvPr id="9" name="TextBox 9"/>
            <p:cNvSpPr txBox="1"/>
            <p:nvPr/>
          </p:nvSpPr>
          <p:spPr>
            <a:xfrm>
              <a:off x="1160880" y="537982"/>
              <a:ext cx="8498639" cy="802852"/>
            </a:xfrm>
            <a:prstGeom prst="rect">
              <a:avLst/>
            </a:prstGeom>
          </p:spPr>
          <p:txBody>
            <a:bodyPr lIns="0" tIns="0" rIns="0" bIns="0" rtlCol="0" anchor="t">
              <a:spAutoFit/>
            </a:bodyPr>
            <a:lstStyle/>
            <a:p>
              <a:pPr algn="ctr">
                <a:lnSpc>
                  <a:spcPts val="4510"/>
                </a:lnSpc>
              </a:pPr>
              <a:endParaRPr/>
            </a:p>
          </p:txBody>
        </p:sp>
        <p:grpSp>
          <p:nvGrpSpPr>
            <p:cNvPr id="10" name="Group 10"/>
            <p:cNvGrpSpPr/>
            <p:nvPr/>
          </p:nvGrpSpPr>
          <p:grpSpPr>
            <a:xfrm>
              <a:off x="10890063" y="0"/>
              <a:ext cx="10750737" cy="1834960"/>
              <a:chOff x="0" y="0"/>
              <a:chExt cx="11928696" cy="2036016"/>
            </a:xfrm>
          </p:grpSpPr>
          <p:sp>
            <p:nvSpPr>
              <p:cNvPr id="11" name="Freeform 11"/>
              <p:cNvSpPr/>
              <p:nvPr/>
            </p:nvSpPr>
            <p:spPr>
              <a:xfrm>
                <a:off x="0" y="0"/>
                <a:ext cx="11928696" cy="2036016"/>
              </a:xfrm>
              <a:custGeom>
                <a:avLst/>
                <a:gdLst/>
                <a:ahLst/>
                <a:cxnLst/>
                <a:rect l="l" t="t" r="r" b="b"/>
                <a:pathLst>
                  <a:path w="11928696" h="2036016">
                    <a:moveTo>
                      <a:pt x="11928696" y="1018008"/>
                    </a:moveTo>
                    <a:lnTo>
                      <a:pt x="11928696" y="1018008"/>
                    </a:lnTo>
                    <a:cubicBezTo>
                      <a:pt x="11928696" y="1607518"/>
                      <a:pt x="11500325" y="2036016"/>
                      <a:pt x="10971751" y="2036016"/>
                    </a:cubicBezTo>
                    <a:lnTo>
                      <a:pt x="956945" y="2036016"/>
                    </a:lnTo>
                    <a:cubicBezTo>
                      <a:pt x="428371" y="2036016"/>
                      <a:pt x="0" y="1607518"/>
                      <a:pt x="0" y="1018008"/>
                    </a:cubicBezTo>
                    <a:lnTo>
                      <a:pt x="0" y="1018008"/>
                    </a:lnTo>
                    <a:cubicBezTo>
                      <a:pt x="0" y="428371"/>
                      <a:pt x="428371" y="0"/>
                      <a:pt x="956945" y="0"/>
                    </a:cubicBezTo>
                    <a:lnTo>
                      <a:pt x="10971750" y="0"/>
                    </a:lnTo>
                    <a:cubicBezTo>
                      <a:pt x="11500198" y="0"/>
                      <a:pt x="11928696" y="428371"/>
                      <a:pt x="11928696" y="1018008"/>
                    </a:cubicBezTo>
                    <a:close/>
                  </a:path>
                </a:pathLst>
              </a:custGeom>
              <a:solidFill>
                <a:srgbClr val="BADB43"/>
              </a:solidFill>
            </p:spPr>
          </p:sp>
        </p:grpSp>
        <p:sp>
          <p:nvSpPr>
            <p:cNvPr id="12" name="TextBox 12"/>
            <p:cNvSpPr txBox="1"/>
            <p:nvPr/>
          </p:nvSpPr>
          <p:spPr>
            <a:xfrm>
              <a:off x="12043469" y="530342"/>
              <a:ext cx="8443924" cy="802851"/>
            </a:xfrm>
            <a:prstGeom prst="rect">
              <a:avLst/>
            </a:prstGeom>
          </p:spPr>
          <p:txBody>
            <a:bodyPr lIns="0" tIns="0" rIns="0" bIns="0" rtlCol="0" anchor="t">
              <a:spAutoFit/>
            </a:bodyPr>
            <a:lstStyle/>
            <a:p>
              <a:pPr algn="ctr">
                <a:lnSpc>
                  <a:spcPts val="4509"/>
                </a:lnSpc>
              </a:pPr>
              <a:endParaRPr/>
            </a:p>
          </p:txBody>
        </p:sp>
        <p:sp>
          <p:nvSpPr>
            <p:cNvPr id="13" name="TextBox 13"/>
            <p:cNvSpPr txBox="1"/>
            <p:nvPr/>
          </p:nvSpPr>
          <p:spPr>
            <a:xfrm>
              <a:off x="3966065" y="575659"/>
              <a:ext cx="2818606" cy="751628"/>
            </a:xfrm>
            <a:prstGeom prst="rect">
              <a:avLst/>
            </a:prstGeom>
          </p:spPr>
          <p:txBody>
            <a:bodyPr lIns="0" tIns="0" rIns="0" bIns="0" rtlCol="0" anchor="t">
              <a:spAutoFit/>
            </a:bodyPr>
            <a:lstStyle/>
            <a:p>
              <a:pPr algn="ctr">
                <a:lnSpc>
                  <a:spcPts val="4759"/>
                </a:lnSpc>
              </a:pPr>
              <a:r>
                <a:rPr lang="en-US" sz="3399" u="sng" dirty="0">
                  <a:solidFill>
                    <a:srgbClr val="2D3940"/>
                  </a:solidFill>
                  <a:latin typeface="Open Sauce Bold"/>
                  <a:hlinkClick r:id="rId6" tooltip="http://cjp.eli.org">
                    <a:extLst>
                      <a:ext uri="{A12FA001-AC4F-418D-AE19-62706E023703}">
                        <ahyp:hlinkClr xmlns:ahyp="http://schemas.microsoft.com/office/drawing/2018/hyperlinkcolor" val="tx"/>
                      </a:ext>
                    </a:extLst>
                  </a:hlinkClick>
                </a:rPr>
                <a:t>cjp.eli.org</a:t>
              </a:r>
            </a:p>
          </p:txBody>
        </p:sp>
        <p:sp>
          <p:nvSpPr>
            <p:cNvPr id="14" name="TextBox 14"/>
            <p:cNvSpPr txBox="1"/>
            <p:nvPr/>
          </p:nvSpPr>
          <p:spPr>
            <a:xfrm>
              <a:off x="14629910" y="434265"/>
              <a:ext cx="3271044" cy="751629"/>
            </a:xfrm>
            <a:prstGeom prst="rect">
              <a:avLst/>
            </a:prstGeom>
          </p:spPr>
          <p:txBody>
            <a:bodyPr lIns="0" tIns="0" rIns="0" bIns="0" rtlCol="0" anchor="t">
              <a:spAutoFit/>
            </a:bodyPr>
            <a:lstStyle/>
            <a:p>
              <a:pPr algn="ctr">
                <a:lnSpc>
                  <a:spcPts val="4759"/>
                </a:lnSpc>
              </a:pPr>
              <a:r>
                <a:rPr lang="en-US" sz="3399">
                  <a:solidFill>
                    <a:srgbClr val="263036"/>
                  </a:solidFill>
                  <a:latin typeface="Open Sauce Bold"/>
                </a:rPr>
                <a:t>cjp@eli.org</a:t>
              </a:r>
            </a:p>
          </p:txBody>
        </p:sp>
      </p:grpSp>
      <p:grpSp>
        <p:nvGrpSpPr>
          <p:cNvPr id="15" name="Group 15"/>
          <p:cNvGrpSpPr/>
          <p:nvPr/>
        </p:nvGrpSpPr>
        <p:grpSpPr>
          <a:xfrm>
            <a:off x="483489" y="426864"/>
            <a:ext cx="13573242" cy="448022"/>
            <a:chOff x="0" y="0"/>
            <a:chExt cx="18097656" cy="597362"/>
          </a:xfrm>
        </p:grpSpPr>
        <p:sp>
          <p:nvSpPr>
            <p:cNvPr id="16" name="TextBox 16"/>
            <p:cNvSpPr txBox="1"/>
            <p:nvPr/>
          </p:nvSpPr>
          <p:spPr>
            <a:xfrm>
              <a:off x="925900" y="-110079"/>
              <a:ext cx="17171756" cy="690034"/>
            </a:xfrm>
            <a:prstGeom prst="rect">
              <a:avLst/>
            </a:prstGeom>
          </p:spPr>
          <p:txBody>
            <a:bodyPr lIns="0" tIns="0" rIns="0" bIns="0" rtlCol="0" anchor="t">
              <a:spAutoFit/>
            </a:bodyPr>
            <a:lstStyle/>
            <a:p>
              <a:pPr algn="l">
                <a:lnSpc>
                  <a:spcPts val="4999"/>
                </a:lnSpc>
              </a:pPr>
              <a:r>
                <a:rPr lang="en-US" sz="2499">
                  <a:solidFill>
                    <a:srgbClr val="D6E1D1">
                      <a:alpha val="33725"/>
                    </a:srgbClr>
                  </a:solidFill>
                  <a:latin typeface="Open Sauce SemiBold"/>
                </a:rPr>
                <a:t>CONCLUSION</a:t>
              </a:r>
            </a:p>
          </p:txBody>
        </p:sp>
        <p:grpSp>
          <p:nvGrpSpPr>
            <p:cNvPr id="17" name="Group 17"/>
            <p:cNvGrpSpPr/>
            <p:nvPr/>
          </p:nvGrpSpPr>
          <p:grpSpPr>
            <a:xfrm>
              <a:off x="68613" y="0"/>
              <a:ext cx="589723" cy="597362"/>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6E1D1">
                  <a:alpha val="44706"/>
                </a:srgbClr>
              </a:solidFill>
            </p:spPr>
          </p:sp>
        </p:grpSp>
        <p:sp>
          <p:nvSpPr>
            <p:cNvPr id="19" name="TextBox 19"/>
            <p:cNvSpPr txBox="1"/>
            <p:nvPr/>
          </p:nvSpPr>
          <p:spPr>
            <a:xfrm>
              <a:off x="0" y="-48452"/>
              <a:ext cx="726948" cy="599017"/>
            </a:xfrm>
            <a:prstGeom prst="rect">
              <a:avLst/>
            </a:prstGeom>
          </p:spPr>
          <p:txBody>
            <a:bodyPr lIns="0" tIns="0" rIns="0" bIns="0" rtlCol="0" anchor="t">
              <a:spAutoFit/>
            </a:bodyPr>
            <a:lstStyle/>
            <a:p>
              <a:pPr algn="ctr">
                <a:lnSpc>
                  <a:spcPts val="3924"/>
                </a:lnSpc>
              </a:pPr>
              <a:r>
                <a:rPr lang="en-US" sz="2499">
                  <a:solidFill>
                    <a:srgbClr val="000000">
                      <a:alpha val="29804"/>
                    </a:srgbClr>
                  </a:solidFill>
                  <a:latin typeface="Open Sauce SemiBold Bold"/>
                </a:rPr>
                <a:t>5</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grpSp>
        <p:nvGrpSpPr>
          <p:cNvPr id="2" name="Group 2"/>
          <p:cNvGrpSpPr/>
          <p:nvPr/>
        </p:nvGrpSpPr>
        <p:grpSpPr>
          <a:xfrm>
            <a:off x="9979479" y="2189060"/>
            <a:ext cx="3689682" cy="7069240"/>
            <a:chOff x="0" y="0"/>
            <a:chExt cx="4919576" cy="9425653"/>
          </a:xfrm>
        </p:grpSpPr>
        <p:pic>
          <p:nvPicPr>
            <p:cNvPr id="3" name="Picture 3"/>
            <p:cNvPicPr>
              <a:picLocks noChangeAspect="1"/>
            </p:cNvPicPr>
            <p:nvPr/>
          </p:nvPicPr>
          <p:blipFill>
            <a:blip r:embed="rId2" cstate="email">
              <a:alphaModFix amt="80000"/>
              <a:extLst>
                <a:ext uri="{28A0092B-C50C-407E-A947-70E740481C1C}">
                  <a14:useLocalDpi xmlns:a14="http://schemas.microsoft.com/office/drawing/2010/main"/>
                </a:ext>
              </a:extLst>
            </a:blip>
            <a:srcRect/>
            <a:stretch>
              <a:fillRect/>
            </a:stretch>
          </p:blipFill>
          <p:spPr>
            <a:xfrm>
              <a:off x="0" y="0"/>
              <a:ext cx="4919576" cy="9425653"/>
            </a:xfrm>
            <a:prstGeom prst="rect">
              <a:avLst/>
            </a:prstGeom>
          </p:spPr>
        </p:pic>
      </p:grpSp>
      <p:grpSp>
        <p:nvGrpSpPr>
          <p:cNvPr id="4" name="Group 4"/>
          <p:cNvGrpSpPr/>
          <p:nvPr/>
        </p:nvGrpSpPr>
        <p:grpSpPr>
          <a:xfrm>
            <a:off x="13939785" y="2189060"/>
            <a:ext cx="3689682" cy="7069240"/>
            <a:chOff x="0" y="0"/>
            <a:chExt cx="4919576" cy="9425653"/>
          </a:xfrm>
        </p:grpSpPr>
        <p:pic>
          <p:nvPicPr>
            <p:cNvPr id="5" name="Picture 5"/>
            <p:cNvPicPr>
              <a:picLocks noChangeAspect="1"/>
            </p:cNvPicPr>
            <p:nvPr/>
          </p:nvPicPr>
          <p:blipFill>
            <a:blip r:embed="rId3" cstate="email">
              <a:alphaModFix amt="80000"/>
              <a:extLst>
                <a:ext uri="{28A0092B-C50C-407E-A947-70E740481C1C}">
                  <a14:useLocalDpi xmlns:a14="http://schemas.microsoft.com/office/drawing/2010/main"/>
                </a:ext>
              </a:extLst>
            </a:blip>
            <a:srcRect/>
            <a:stretch>
              <a:fillRect/>
            </a:stretch>
          </p:blipFill>
          <p:spPr>
            <a:xfrm>
              <a:off x="0" y="0"/>
              <a:ext cx="4919576" cy="9425653"/>
            </a:xfrm>
            <a:prstGeom prst="rect">
              <a:avLst/>
            </a:prstGeom>
          </p:spPr>
        </p:pic>
      </p:grpSp>
      <p:sp>
        <p:nvSpPr>
          <p:cNvPr id="6" name="TextBox 6"/>
          <p:cNvSpPr txBox="1"/>
          <p:nvPr/>
        </p:nvSpPr>
        <p:spPr>
          <a:xfrm>
            <a:off x="1028700" y="2474389"/>
            <a:ext cx="8115300" cy="1085850"/>
          </a:xfrm>
          <a:prstGeom prst="rect">
            <a:avLst/>
          </a:prstGeom>
        </p:spPr>
        <p:txBody>
          <a:bodyPr lIns="0" tIns="0" rIns="0" bIns="0" rtlCol="0" anchor="t">
            <a:spAutoFit/>
          </a:bodyPr>
          <a:lstStyle/>
          <a:p>
            <a:pPr marL="0" lvl="0" indent="0" algn="l">
              <a:lnSpc>
                <a:spcPts val="8640"/>
              </a:lnSpc>
              <a:spcBef>
                <a:spcPct val="0"/>
              </a:spcBef>
            </a:pPr>
            <a:r>
              <a:rPr lang="en-US" sz="7200">
                <a:solidFill>
                  <a:srgbClr val="BADB43"/>
                </a:solidFill>
                <a:latin typeface="Open Sauce SemiBold Bold"/>
              </a:rPr>
              <a:t>INTRODUCTION</a:t>
            </a:r>
          </a:p>
        </p:txBody>
      </p:sp>
      <p:sp>
        <p:nvSpPr>
          <p:cNvPr id="7" name="TextBox 7"/>
          <p:cNvSpPr txBox="1"/>
          <p:nvPr/>
        </p:nvSpPr>
        <p:spPr>
          <a:xfrm>
            <a:off x="762000" y="4200529"/>
            <a:ext cx="8382000" cy="4251961"/>
          </a:xfrm>
          <a:prstGeom prst="rect">
            <a:avLst/>
          </a:prstGeom>
        </p:spPr>
        <p:txBody>
          <a:bodyPr lIns="0" tIns="0" rIns="0" bIns="0" rtlCol="0" anchor="t">
            <a:spAutoFit/>
          </a:bodyPr>
          <a:lstStyle/>
          <a:p>
            <a:pPr marL="734056" lvl="1" indent="-367028">
              <a:lnSpc>
                <a:spcPts val="5099"/>
              </a:lnSpc>
              <a:buFont typeface="Arial"/>
              <a:buChar char="•"/>
            </a:pPr>
            <a:r>
              <a:rPr lang="en-US" sz="3399">
                <a:solidFill>
                  <a:srgbClr val="D6E1D1"/>
                </a:solidFill>
                <a:latin typeface="Open Sauce"/>
              </a:rPr>
              <a:t>Climate change is already affecting people across the United States</a:t>
            </a:r>
          </a:p>
          <a:p>
            <a:pPr>
              <a:lnSpc>
                <a:spcPts val="1800"/>
              </a:lnSpc>
            </a:pPr>
            <a:endParaRPr lang="en-US" sz="3399">
              <a:solidFill>
                <a:srgbClr val="D6E1D1"/>
              </a:solidFill>
              <a:latin typeface="Open Sauce"/>
            </a:endParaRPr>
          </a:p>
          <a:p>
            <a:pPr marL="734056" lvl="1" indent="-367028">
              <a:lnSpc>
                <a:spcPts val="5099"/>
              </a:lnSpc>
              <a:buFont typeface="Arial"/>
              <a:buChar char="•"/>
            </a:pPr>
            <a:r>
              <a:rPr lang="en-US" sz="3399">
                <a:solidFill>
                  <a:srgbClr val="D6E1D1"/>
                </a:solidFill>
                <a:latin typeface="Open Sauce"/>
              </a:rPr>
              <a:t>Climate science offers a way to understand impacts</a:t>
            </a:r>
          </a:p>
          <a:p>
            <a:pPr>
              <a:lnSpc>
                <a:spcPts val="1800"/>
              </a:lnSpc>
            </a:pPr>
            <a:endParaRPr lang="en-US" sz="3399">
              <a:solidFill>
                <a:srgbClr val="D6E1D1"/>
              </a:solidFill>
              <a:latin typeface="Open Sauce"/>
            </a:endParaRPr>
          </a:p>
          <a:p>
            <a:pPr marL="734056" lvl="1" indent="-367028" algn="l">
              <a:lnSpc>
                <a:spcPts val="5099"/>
              </a:lnSpc>
              <a:buFont typeface="Arial"/>
              <a:buChar char="•"/>
            </a:pPr>
            <a:r>
              <a:rPr lang="en-US" sz="3399">
                <a:solidFill>
                  <a:srgbClr val="D6E1D1"/>
                </a:solidFill>
                <a:latin typeface="Open Sauce"/>
              </a:rPr>
              <a:t>Climate cases have increased significantly in the last several years</a:t>
            </a:r>
          </a:p>
        </p:txBody>
      </p:sp>
      <p:grpSp>
        <p:nvGrpSpPr>
          <p:cNvPr id="8" name="Group 8"/>
          <p:cNvGrpSpPr/>
          <p:nvPr/>
        </p:nvGrpSpPr>
        <p:grpSpPr>
          <a:xfrm>
            <a:off x="483489" y="450494"/>
            <a:ext cx="13573242" cy="448022"/>
            <a:chOff x="0" y="0"/>
            <a:chExt cx="18097656" cy="597362"/>
          </a:xfrm>
        </p:grpSpPr>
        <p:sp>
          <p:nvSpPr>
            <p:cNvPr id="9" name="TextBox 9"/>
            <p:cNvSpPr txBox="1"/>
            <p:nvPr/>
          </p:nvSpPr>
          <p:spPr>
            <a:xfrm>
              <a:off x="925900" y="-141586"/>
              <a:ext cx="17171756" cy="690034"/>
            </a:xfrm>
            <a:prstGeom prst="rect">
              <a:avLst/>
            </a:prstGeom>
          </p:spPr>
          <p:txBody>
            <a:bodyPr lIns="0" tIns="0" rIns="0" bIns="0" rtlCol="0" anchor="t">
              <a:spAutoFit/>
            </a:bodyPr>
            <a:lstStyle/>
            <a:p>
              <a:pPr algn="l">
                <a:lnSpc>
                  <a:spcPts val="4999"/>
                </a:lnSpc>
              </a:pPr>
              <a:r>
                <a:rPr lang="en-US" sz="2499">
                  <a:solidFill>
                    <a:srgbClr val="D6E1D1">
                      <a:alpha val="29804"/>
                    </a:srgbClr>
                  </a:solidFill>
                  <a:latin typeface="Open Sauce SemiBold"/>
                </a:rPr>
                <a:t>INTRODUCTION</a:t>
              </a:r>
            </a:p>
          </p:txBody>
        </p:sp>
        <p:grpSp>
          <p:nvGrpSpPr>
            <p:cNvPr id="10" name="Group 10"/>
            <p:cNvGrpSpPr/>
            <p:nvPr/>
          </p:nvGrpSpPr>
          <p:grpSpPr>
            <a:xfrm>
              <a:off x="68613" y="0"/>
              <a:ext cx="589723" cy="597362"/>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D512A">
                  <a:alpha val="44706"/>
                </a:srgbClr>
              </a:solidFill>
            </p:spPr>
          </p:sp>
        </p:grpSp>
        <p:sp>
          <p:nvSpPr>
            <p:cNvPr id="12" name="TextBox 12"/>
            <p:cNvSpPr txBox="1"/>
            <p:nvPr/>
          </p:nvSpPr>
          <p:spPr>
            <a:xfrm>
              <a:off x="0" y="-48452"/>
              <a:ext cx="726948" cy="599017"/>
            </a:xfrm>
            <a:prstGeom prst="rect">
              <a:avLst/>
            </a:prstGeom>
          </p:spPr>
          <p:txBody>
            <a:bodyPr lIns="0" tIns="0" rIns="0" bIns="0" rtlCol="0" anchor="t">
              <a:spAutoFit/>
            </a:bodyPr>
            <a:lstStyle/>
            <a:p>
              <a:pPr algn="ctr">
                <a:lnSpc>
                  <a:spcPts val="3924"/>
                </a:lnSpc>
              </a:pPr>
              <a:r>
                <a:rPr lang="en-US" sz="2499">
                  <a:solidFill>
                    <a:srgbClr val="0C1815">
                      <a:alpha val="29804"/>
                    </a:srgbClr>
                  </a:solidFill>
                  <a:latin typeface="Open Sauce SemiBold Bold"/>
                </a:rPr>
                <a:t>1</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TextBox 2"/>
          <p:cNvSpPr txBox="1"/>
          <p:nvPr/>
        </p:nvSpPr>
        <p:spPr>
          <a:xfrm>
            <a:off x="9649146" y="3340003"/>
            <a:ext cx="7933437" cy="4610048"/>
          </a:xfrm>
          <a:prstGeom prst="rect">
            <a:avLst/>
          </a:prstGeom>
        </p:spPr>
        <p:txBody>
          <a:bodyPr lIns="0" tIns="0" rIns="0" bIns="0" rtlCol="0" anchor="t">
            <a:spAutoFit/>
          </a:bodyPr>
          <a:lstStyle/>
          <a:p>
            <a:pPr>
              <a:lnSpc>
                <a:spcPts val="5295"/>
              </a:lnSpc>
            </a:pPr>
            <a:r>
              <a:rPr lang="en-US" sz="3530">
                <a:solidFill>
                  <a:srgbClr val="D6E1D1"/>
                </a:solidFill>
                <a:latin typeface="Open Sauce"/>
              </a:rPr>
              <a:t>Intergovernmental Panel on Climate Change (IPCC) Assessment Reports (</a:t>
            </a:r>
            <a:r>
              <a:rPr lang="en-US" sz="3530" u="sng">
                <a:solidFill>
                  <a:srgbClr val="D6E1D1"/>
                </a:solidFill>
                <a:latin typeface="Open Sauce"/>
                <a:hlinkClick r:id="rId3" tooltip="https://report.ipcc.ch/ar6syr/pdf/IPCC_AR6_SYR_SlideDeck.pdf"/>
              </a:rPr>
              <a:t>Synthesis Report</a:t>
            </a:r>
            <a:r>
              <a:rPr lang="en-US" sz="3530">
                <a:solidFill>
                  <a:srgbClr val="D6E1D1"/>
                </a:solidFill>
                <a:latin typeface="Open Sauce"/>
              </a:rPr>
              <a:t> for AR6 released March 2023)</a:t>
            </a:r>
          </a:p>
          <a:p>
            <a:pPr>
              <a:lnSpc>
                <a:spcPts val="5295"/>
              </a:lnSpc>
            </a:pPr>
            <a:endParaRPr lang="en-US" sz="3530">
              <a:solidFill>
                <a:srgbClr val="D6E1D1"/>
              </a:solidFill>
              <a:latin typeface="Open Sauce"/>
            </a:endParaRPr>
          </a:p>
          <a:p>
            <a:pPr algn="l">
              <a:lnSpc>
                <a:spcPts val="5295"/>
              </a:lnSpc>
            </a:pPr>
            <a:r>
              <a:rPr lang="en-US" sz="3530">
                <a:solidFill>
                  <a:srgbClr val="D6E1D1"/>
                </a:solidFill>
                <a:latin typeface="Open Sauce"/>
              </a:rPr>
              <a:t>U.S. National Climate Assessment (Fifth NCA to be released Fall 2023)</a:t>
            </a:r>
          </a:p>
        </p:txBody>
      </p:sp>
      <p:grpSp>
        <p:nvGrpSpPr>
          <p:cNvPr id="3" name="Group 3"/>
          <p:cNvGrpSpPr/>
          <p:nvPr/>
        </p:nvGrpSpPr>
        <p:grpSpPr>
          <a:xfrm>
            <a:off x="483489" y="2673686"/>
            <a:ext cx="5489418" cy="6886970"/>
            <a:chOff x="0" y="0"/>
            <a:chExt cx="7319224" cy="9182627"/>
          </a:xfrm>
        </p:grpSpPr>
        <p:pic>
          <p:nvPicPr>
            <p:cNvPr id="4" name="Picture 4"/>
            <p:cNvPicPr>
              <a:picLocks noChangeAspect="1"/>
            </p:cNvPicPr>
            <p:nvPr/>
          </p:nvPicPr>
          <p:blipFill>
            <a:blip r:embed="rId4" cstate="email">
              <a:extLst>
                <a:ext uri="{28A0092B-C50C-407E-A947-70E740481C1C}">
                  <a14:useLocalDpi xmlns:a14="http://schemas.microsoft.com/office/drawing/2010/main"/>
                </a:ext>
              </a:extLst>
            </a:blip>
            <a:srcRect t="3895" b="3895"/>
            <a:stretch>
              <a:fillRect/>
            </a:stretch>
          </p:blipFill>
          <p:spPr>
            <a:xfrm>
              <a:off x="0" y="0"/>
              <a:ext cx="7319224" cy="9182627"/>
            </a:xfrm>
            <a:prstGeom prst="rect">
              <a:avLst/>
            </a:prstGeom>
          </p:spPr>
        </p:pic>
      </p:grpSp>
      <p:grpSp>
        <p:nvGrpSpPr>
          <p:cNvPr id="5" name="Group 5"/>
          <p:cNvGrpSpPr/>
          <p:nvPr/>
        </p:nvGrpSpPr>
        <p:grpSpPr>
          <a:xfrm>
            <a:off x="4518707" y="2617782"/>
            <a:ext cx="5455823" cy="6998778"/>
            <a:chOff x="0" y="0"/>
            <a:chExt cx="7274431" cy="9331704"/>
          </a:xfrm>
        </p:grpSpPr>
        <p:pic>
          <p:nvPicPr>
            <p:cNvPr id="6" name="Picture 6"/>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0"/>
              <a:ext cx="7274431" cy="9331704"/>
            </a:xfrm>
            <a:prstGeom prst="rect">
              <a:avLst/>
            </a:prstGeom>
          </p:spPr>
        </p:pic>
      </p:grpSp>
      <p:sp>
        <p:nvSpPr>
          <p:cNvPr id="7" name="TextBox 7"/>
          <p:cNvSpPr txBox="1"/>
          <p:nvPr/>
        </p:nvSpPr>
        <p:spPr>
          <a:xfrm>
            <a:off x="1280931" y="1531932"/>
            <a:ext cx="15978369" cy="1085850"/>
          </a:xfrm>
          <a:prstGeom prst="rect">
            <a:avLst/>
          </a:prstGeom>
        </p:spPr>
        <p:txBody>
          <a:bodyPr lIns="0" tIns="0" rIns="0" bIns="0" rtlCol="0" anchor="t">
            <a:spAutoFit/>
          </a:bodyPr>
          <a:lstStyle/>
          <a:p>
            <a:pPr>
              <a:lnSpc>
                <a:spcPts val="8519"/>
              </a:lnSpc>
            </a:pPr>
            <a:r>
              <a:rPr lang="en-US" sz="7099">
                <a:solidFill>
                  <a:srgbClr val="BADB43"/>
                </a:solidFill>
                <a:latin typeface="Open Sauce SemiBold Bold"/>
              </a:rPr>
              <a:t>SCIENTIFIC CONSENSUS</a:t>
            </a:r>
          </a:p>
        </p:txBody>
      </p:sp>
      <p:sp>
        <p:nvSpPr>
          <p:cNvPr id="8" name="TextBox 8"/>
          <p:cNvSpPr txBox="1"/>
          <p:nvPr/>
        </p:nvSpPr>
        <p:spPr>
          <a:xfrm>
            <a:off x="1280931" y="8758528"/>
            <a:ext cx="2495252" cy="339726"/>
          </a:xfrm>
          <a:prstGeom prst="rect">
            <a:avLst/>
          </a:prstGeom>
        </p:spPr>
        <p:txBody>
          <a:bodyPr lIns="0" tIns="0" rIns="0" bIns="0" rtlCol="0" anchor="t">
            <a:spAutoFit/>
          </a:bodyPr>
          <a:lstStyle/>
          <a:p>
            <a:pPr algn="ctr">
              <a:lnSpc>
                <a:spcPts val="2799"/>
              </a:lnSpc>
            </a:pPr>
            <a:r>
              <a:rPr lang="en-US" sz="1999">
                <a:solidFill>
                  <a:srgbClr val="D6E1D1"/>
                </a:solidFill>
                <a:latin typeface="Open Sauce Italics"/>
              </a:rPr>
              <a:t>Source: IPCC (2022)</a:t>
            </a:r>
          </a:p>
        </p:txBody>
      </p:sp>
      <p:sp>
        <p:nvSpPr>
          <p:cNvPr id="9" name="TextBox 9"/>
          <p:cNvSpPr txBox="1"/>
          <p:nvPr/>
        </p:nvSpPr>
        <p:spPr>
          <a:xfrm>
            <a:off x="5248886" y="8758528"/>
            <a:ext cx="4042448" cy="692151"/>
          </a:xfrm>
          <a:prstGeom prst="rect">
            <a:avLst/>
          </a:prstGeom>
        </p:spPr>
        <p:txBody>
          <a:bodyPr lIns="0" tIns="0" rIns="0" bIns="0" rtlCol="0" anchor="t">
            <a:spAutoFit/>
          </a:bodyPr>
          <a:lstStyle/>
          <a:p>
            <a:pPr>
              <a:lnSpc>
                <a:spcPts val="2799"/>
              </a:lnSpc>
            </a:pPr>
            <a:r>
              <a:rPr lang="en-US" sz="1999">
                <a:solidFill>
                  <a:srgbClr val="D6E1D1"/>
                </a:solidFill>
                <a:latin typeface="Open Sauce Italics"/>
              </a:rPr>
              <a:t>Source: US Global Change Research Program (2018)</a:t>
            </a:r>
          </a:p>
        </p:txBody>
      </p:sp>
      <p:grpSp>
        <p:nvGrpSpPr>
          <p:cNvPr id="10" name="Group 10"/>
          <p:cNvGrpSpPr/>
          <p:nvPr/>
        </p:nvGrpSpPr>
        <p:grpSpPr>
          <a:xfrm>
            <a:off x="483489" y="450494"/>
            <a:ext cx="13573242" cy="448022"/>
            <a:chOff x="0" y="0"/>
            <a:chExt cx="18097656" cy="597362"/>
          </a:xfrm>
        </p:grpSpPr>
        <p:sp>
          <p:nvSpPr>
            <p:cNvPr id="11" name="TextBox 11"/>
            <p:cNvSpPr txBox="1"/>
            <p:nvPr/>
          </p:nvSpPr>
          <p:spPr>
            <a:xfrm>
              <a:off x="925900" y="-141586"/>
              <a:ext cx="17171756" cy="690034"/>
            </a:xfrm>
            <a:prstGeom prst="rect">
              <a:avLst/>
            </a:prstGeom>
          </p:spPr>
          <p:txBody>
            <a:bodyPr lIns="0" tIns="0" rIns="0" bIns="0" rtlCol="0" anchor="t">
              <a:spAutoFit/>
            </a:bodyPr>
            <a:lstStyle/>
            <a:p>
              <a:pPr algn="l">
                <a:lnSpc>
                  <a:spcPts val="4999"/>
                </a:lnSpc>
              </a:pPr>
              <a:r>
                <a:rPr lang="en-US" sz="2499">
                  <a:solidFill>
                    <a:srgbClr val="D6E1D1">
                      <a:alpha val="29804"/>
                    </a:srgbClr>
                  </a:solidFill>
                  <a:latin typeface="Open Sauce SemiBold"/>
                </a:rPr>
                <a:t>INTRODUCTION</a:t>
              </a:r>
            </a:p>
          </p:txBody>
        </p:sp>
        <p:grpSp>
          <p:nvGrpSpPr>
            <p:cNvPr id="12" name="Group 12"/>
            <p:cNvGrpSpPr/>
            <p:nvPr/>
          </p:nvGrpSpPr>
          <p:grpSpPr>
            <a:xfrm>
              <a:off x="68613" y="0"/>
              <a:ext cx="589723" cy="597362"/>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D512A">
                  <a:alpha val="44706"/>
                </a:srgbClr>
              </a:solidFill>
            </p:spPr>
          </p:sp>
        </p:grpSp>
        <p:sp>
          <p:nvSpPr>
            <p:cNvPr id="14" name="TextBox 14"/>
            <p:cNvSpPr txBox="1"/>
            <p:nvPr/>
          </p:nvSpPr>
          <p:spPr>
            <a:xfrm>
              <a:off x="0" y="-48452"/>
              <a:ext cx="726948" cy="599017"/>
            </a:xfrm>
            <a:prstGeom prst="rect">
              <a:avLst/>
            </a:prstGeom>
          </p:spPr>
          <p:txBody>
            <a:bodyPr lIns="0" tIns="0" rIns="0" bIns="0" rtlCol="0" anchor="t">
              <a:spAutoFit/>
            </a:bodyPr>
            <a:lstStyle/>
            <a:p>
              <a:pPr algn="ctr">
                <a:lnSpc>
                  <a:spcPts val="3924"/>
                </a:lnSpc>
              </a:pPr>
              <a:r>
                <a:rPr lang="en-US" sz="2499">
                  <a:solidFill>
                    <a:srgbClr val="0C1815">
                      <a:alpha val="29804"/>
                    </a:srgbClr>
                  </a:solidFill>
                  <a:latin typeface="Open Sauce SemiBold Bold"/>
                </a:rPr>
                <a:t>1</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grpSp>
        <p:nvGrpSpPr>
          <p:cNvPr id="2" name="Group 2"/>
          <p:cNvGrpSpPr/>
          <p:nvPr/>
        </p:nvGrpSpPr>
        <p:grpSpPr>
          <a:xfrm>
            <a:off x="9975454" y="0"/>
            <a:ext cx="8312546" cy="10287000"/>
            <a:chOff x="0" y="0"/>
            <a:chExt cx="11083395" cy="13716000"/>
          </a:xfrm>
        </p:grpSpPr>
        <p:pic>
          <p:nvPicPr>
            <p:cNvPr id="3" name="Picture 3"/>
            <p:cNvPicPr>
              <a:picLocks noChangeAspect="1"/>
            </p:cNvPicPr>
            <p:nvPr/>
          </p:nvPicPr>
          <p:blipFill>
            <a:blip r:embed="rId3" cstate="email">
              <a:extLst>
                <a:ext uri="{28A0092B-C50C-407E-A947-70E740481C1C}">
                  <a14:useLocalDpi xmlns:a14="http://schemas.microsoft.com/office/drawing/2010/main"/>
                </a:ext>
              </a:extLst>
            </a:blip>
            <a:srcRect t="2527" b="2527"/>
            <a:stretch>
              <a:fillRect/>
            </a:stretch>
          </p:blipFill>
          <p:spPr>
            <a:xfrm>
              <a:off x="0" y="0"/>
              <a:ext cx="11083395" cy="13716000"/>
            </a:xfrm>
            <a:prstGeom prst="rect">
              <a:avLst/>
            </a:prstGeom>
          </p:spPr>
        </p:pic>
      </p:grpSp>
      <p:grpSp>
        <p:nvGrpSpPr>
          <p:cNvPr id="4" name="Group 4"/>
          <p:cNvGrpSpPr/>
          <p:nvPr/>
        </p:nvGrpSpPr>
        <p:grpSpPr>
          <a:xfrm>
            <a:off x="483489" y="450494"/>
            <a:ext cx="13573242" cy="448022"/>
            <a:chOff x="0" y="0"/>
            <a:chExt cx="18097656" cy="597362"/>
          </a:xfrm>
        </p:grpSpPr>
        <p:sp>
          <p:nvSpPr>
            <p:cNvPr id="5" name="TextBox 5"/>
            <p:cNvSpPr txBox="1"/>
            <p:nvPr/>
          </p:nvSpPr>
          <p:spPr>
            <a:xfrm>
              <a:off x="925900" y="-141586"/>
              <a:ext cx="17171756" cy="690034"/>
            </a:xfrm>
            <a:prstGeom prst="rect">
              <a:avLst/>
            </a:prstGeom>
          </p:spPr>
          <p:txBody>
            <a:bodyPr lIns="0" tIns="0" rIns="0" bIns="0" rtlCol="0" anchor="t">
              <a:spAutoFit/>
            </a:bodyPr>
            <a:lstStyle/>
            <a:p>
              <a:pPr algn="l">
                <a:lnSpc>
                  <a:spcPts val="4999"/>
                </a:lnSpc>
              </a:pPr>
              <a:r>
                <a:rPr lang="en-US" sz="2499">
                  <a:solidFill>
                    <a:srgbClr val="D6E1D1">
                      <a:alpha val="29804"/>
                    </a:srgbClr>
                  </a:solidFill>
                  <a:latin typeface="Open Sauce SemiBold"/>
                </a:rPr>
                <a:t>INTRODUCTION</a:t>
              </a:r>
            </a:p>
          </p:txBody>
        </p:sp>
        <p:grpSp>
          <p:nvGrpSpPr>
            <p:cNvPr id="6" name="Group 6"/>
            <p:cNvGrpSpPr/>
            <p:nvPr/>
          </p:nvGrpSpPr>
          <p:grpSpPr>
            <a:xfrm>
              <a:off x="68613" y="0"/>
              <a:ext cx="589723" cy="597362"/>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D512A">
                  <a:alpha val="44706"/>
                </a:srgbClr>
              </a:solidFill>
            </p:spPr>
          </p:sp>
        </p:grpSp>
        <p:sp>
          <p:nvSpPr>
            <p:cNvPr id="8" name="TextBox 8"/>
            <p:cNvSpPr txBox="1"/>
            <p:nvPr/>
          </p:nvSpPr>
          <p:spPr>
            <a:xfrm>
              <a:off x="0" y="-48452"/>
              <a:ext cx="726948" cy="599017"/>
            </a:xfrm>
            <a:prstGeom prst="rect">
              <a:avLst/>
            </a:prstGeom>
          </p:spPr>
          <p:txBody>
            <a:bodyPr lIns="0" tIns="0" rIns="0" bIns="0" rtlCol="0" anchor="t">
              <a:spAutoFit/>
            </a:bodyPr>
            <a:lstStyle/>
            <a:p>
              <a:pPr algn="ctr">
                <a:lnSpc>
                  <a:spcPts val="3924"/>
                </a:lnSpc>
              </a:pPr>
              <a:r>
                <a:rPr lang="en-US" sz="2499">
                  <a:solidFill>
                    <a:srgbClr val="0C1815">
                      <a:alpha val="29804"/>
                    </a:srgbClr>
                  </a:solidFill>
                  <a:latin typeface="Open Sauce SemiBold Bold"/>
                </a:rPr>
                <a:t>1</a:t>
              </a:r>
            </a:p>
          </p:txBody>
        </p:sp>
      </p:grpSp>
      <p:sp>
        <p:nvSpPr>
          <p:cNvPr id="9" name="TextBox 9"/>
          <p:cNvSpPr txBox="1"/>
          <p:nvPr/>
        </p:nvSpPr>
        <p:spPr>
          <a:xfrm>
            <a:off x="676531" y="3559922"/>
            <a:ext cx="8710516" cy="5853196"/>
          </a:xfrm>
          <a:prstGeom prst="rect">
            <a:avLst/>
          </a:prstGeom>
        </p:spPr>
        <p:txBody>
          <a:bodyPr lIns="0" tIns="0" rIns="0" bIns="0" rtlCol="0" anchor="t">
            <a:spAutoFit/>
          </a:bodyPr>
          <a:lstStyle/>
          <a:p>
            <a:pPr marL="751978" lvl="1" indent="-375989">
              <a:lnSpc>
                <a:spcPts val="5224"/>
              </a:lnSpc>
              <a:buFont typeface="Arial"/>
              <a:buChar char="•"/>
            </a:pPr>
            <a:r>
              <a:rPr lang="en-US" sz="3482">
                <a:solidFill>
                  <a:srgbClr val="D6E1D1"/>
                </a:solidFill>
                <a:latin typeface="Open Sauce"/>
              </a:rPr>
              <a:t>Annual average temperature is projected to increase by about 3°F by mid-century and is likely unavoidable</a:t>
            </a:r>
          </a:p>
          <a:p>
            <a:pPr marL="751978" lvl="1" indent="-375989">
              <a:lnSpc>
                <a:spcPts val="5224"/>
              </a:lnSpc>
              <a:buFont typeface="Arial"/>
              <a:buChar char="•"/>
            </a:pPr>
            <a:r>
              <a:rPr lang="en-US" sz="3482">
                <a:solidFill>
                  <a:srgbClr val="D6E1D1"/>
                </a:solidFill>
                <a:latin typeface="Open Sauce"/>
              </a:rPr>
              <a:t>Forest productivity in terms of timber produced is likely to decline late in the century </a:t>
            </a:r>
          </a:p>
          <a:p>
            <a:pPr marL="751978" lvl="1" indent="-375989" algn="l">
              <a:lnSpc>
                <a:spcPts val="5224"/>
              </a:lnSpc>
              <a:buFont typeface="Arial"/>
              <a:buChar char="•"/>
            </a:pPr>
            <a:r>
              <a:rPr lang="en-US" sz="3482">
                <a:solidFill>
                  <a:srgbClr val="D6E1D1"/>
                </a:solidFill>
                <a:latin typeface="Open Sauce"/>
              </a:rPr>
              <a:t>Health risks due to heat stress are very likely to increase</a:t>
            </a:r>
          </a:p>
        </p:txBody>
      </p:sp>
      <p:sp>
        <p:nvSpPr>
          <p:cNvPr id="10" name="TextBox 10"/>
          <p:cNvSpPr txBox="1"/>
          <p:nvPr/>
        </p:nvSpPr>
        <p:spPr>
          <a:xfrm>
            <a:off x="486542" y="1197722"/>
            <a:ext cx="9090494" cy="2162175"/>
          </a:xfrm>
          <a:prstGeom prst="rect">
            <a:avLst/>
          </a:prstGeom>
        </p:spPr>
        <p:txBody>
          <a:bodyPr lIns="0" tIns="0" rIns="0" bIns="0" rtlCol="0" anchor="t">
            <a:spAutoFit/>
          </a:bodyPr>
          <a:lstStyle/>
          <a:p>
            <a:pPr>
              <a:lnSpc>
                <a:spcPts val="8519"/>
              </a:lnSpc>
            </a:pPr>
            <a:r>
              <a:rPr lang="en-US" sz="7099">
                <a:solidFill>
                  <a:srgbClr val="BADB43"/>
                </a:solidFill>
                <a:latin typeface="Open Sauce SemiBold Bold"/>
              </a:rPr>
              <a:t>CLIMATE SCIENCE - MARYLAND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TextBox 2"/>
          <p:cNvSpPr txBox="1"/>
          <p:nvPr/>
        </p:nvSpPr>
        <p:spPr>
          <a:xfrm>
            <a:off x="3083786" y="1793525"/>
            <a:ext cx="12281074" cy="1149350"/>
          </a:xfrm>
          <a:prstGeom prst="rect">
            <a:avLst/>
          </a:prstGeom>
        </p:spPr>
        <p:txBody>
          <a:bodyPr lIns="0" tIns="0" rIns="0" bIns="0" rtlCol="0" anchor="t">
            <a:spAutoFit/>
          </a:bodyPr>
          <a:lstStyle/>
          <a:p>
            <a:pPr marL="0" lvl="0" indent="0" algn="l">
              <a:lnSpc>
                <a:spcPts val="8800"/>
              </a:lnSpc>
              <a:spcBef>
                <a:spcPct val="0"/>
              </a:spcBef>
            </a:pPr>
            <a:r>
              <a:rPr lang="en-US" sz="8000" u="none">
                <a:solidFill>
                  <a:srgbClr val="BADB43"/>
                </a:solidFill>
                <a:latin typeface="Open Sauce SemiBold Bold"/>
              </a:rPr>
              <a:t>ATTRIBUTION SCIENCE</a:t>
            </a:r>
          </a:p>
        </p:txBody>
      </p:sp>
      <p:pic>
        <p:nvPicPr>
          <p:cNvPr id="3"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536473" y="3848798"/>
            <a:ext cx="3403747" cy="4329409"/>
          </a:xfrm>
          <a:prstGeom prst="rect">
            <a:avLst/>
          </a:prstGeom>
        </p:spPr>
      </p:pic>
      <p:grpSp>
        <p:nvGrpSpPr>
          <p:cNvPr id="4" name="Group 4"/>
          <p:cNvGrpSpPr/>
          <p:nvPr/>
        </p:nvGrpSpPr>
        <p:grpSpPr>
          <a:xfrm>
            <a:off x="5520313" y="3848798"/>
            <a:ext cx="3403747" cy="4329409"/>
            <a:chOff x="0" y="0"/>
            <a:chExt cx="896460" cy="1140256"/>
          </a:xfrm>
        </p:grpSpPr>
        <p:sp>
          <p:nvSpPr>
            <p:cNvPr id="5" name="Freeform 5"/>
            <p:cNvSpPr/>
            <p:nvPr/>
          </p:nvSpPr>
          <p:spPr>
            <a:xfrm>
              <a:off x="0" y="0"/>
              <a:ext cx="896460" cy="1140256"/>
            </a:xfrm>
            <a:custGeom>
              <a:avLst/>
              <a:gdLst/>
              <a:ahLst/>
              <a:cxnLst/>
              <a:rect l="l" t="t" r="r" b="b"/>
              <a:pathLst>
                <a:path w="896460" h="1140256">
                  <a:moveTo>
                    <a:pt x="0" y="0"/>
                  </a:moveTo>
                  <a:lnTo>
                    <a:pt x="896460" y="0"/>
                  </a:lnTo>
                  <a:lnTo>
                    <a:pt x="896460" y="1140256"/>
                  </a:lnTo>
                  <a:lnTo>
                    <a:pt x="0" y="1140256"/>
                  </a:lnTo>
                  <a:close/>
                </a:path>
              </a:pathLst>
            </a:custGeom>
            <a:solidFill>
              <a:srgbClr val="D6E1D1">
                <a:alpha val="69804"/>
              </a:srgbClr>
            </a:solidFill>
          </p:spPr>
        </p:sp>
        <p:sp>
          <p:nvSpPr>
            <p:cNvPr id="6" name="TextBox 6"/>
            <p:cNvSpPr txBox="1"/>
            <p:nvPr/>
          </p:nvSpPr>
          <p:spPr>
            <a:xfrm>
              <a:off x="0" y="-190500"/>
              <a:ext cx="812800" cy="1003300"/>
            </a:xfrm>
            <a:prstGeom prst="rect">
              <a:avLst/>
            </a:prstGeom>
          </p:spPr>
          <p:txBody>
            <a:bodyPr lIns="50800" tIns="50800" rIns="50800" bIns="50800" rtlCol="0" anchor="ctr"/>
            <a:lstStyle/>
            <a:p>
              <a:pPr algn="ctr">
                <a:lnSpc>
                  <a:spcPts val="4999"/>
                </a:lnSpc>
              </a:pPr>
              <a:endParaRPr/>
            </a:p>
          </p:txBody>
        </p:sp>
      </p:grpSp>
      <p:sp>
        <p:nvSpPr>
          <p:cNvPr id="7" name="TextBox 7"/>
          <p:cNvSpPr txBox="1"/>
          <p:nvPr/>
        </p:nvSpPr>
        <p:spPr>
          <a:xfrm>
            <a:off x="6149348" y="5274600"/>
            <a:ext cx="2211098" cy="1754505"/>
          </a:xfrm>
          <a:prstGeom prst="rect">
            <a:avLst/>
          </a:prstGeom>
        </p:spPr>
        <p:txBody>
          <a:bodyPr lIns="0" tIns="0" rIns="0" bIns="0" rtlCol="0" anchor="t">
            <a:spAutoFit/>
          </a:bodyPr>
          <a:lstStyle/>
          <a:p>
            <a:pPr marL="0" lvl="0" indent="0" algn="ctr">
              <a:lnSpc>
                <a:spcPts val="4680"/>
              </a:lnSpc>
              <a:spcBef>
                <a:spcPct val="0"/>
              </a:spcBef>
            </a:pPr>
            <a:r>
              <a:rPr lang="en-US" sz="3600" u="none">
                <a:solidFill>
                  <a:srgbClr val="000000"/>
                </a:solidFill>
                <a:latin typeface="Open Sauce SemiBold Bold"/>
              </a:rPr>
              <a:t>Global Climate Change</a:t>
            </a:r>
          </a:p>
        </p:txBody>
      </p:sp>
      <p:sp>
        <p:nvSpPr>
          <p:cNvPr id="8" name="TextBox 8"/>
          <p:cNvSpPr txBox="1"/>
          <p:nvPr/>
        </p:nvSpPr>
        <p:spPr>
          <a:xfrm>
            <a:off x="5662640" y="8303260"/>
            <a:ext cx="3222923" cy="838200"/>
          </a:xfrm>
          <a:prstGeom prst="rect">
            <a:avLst/>
          </a:prstGeom>
        </p:spPr>
        <p:txBody>
          <a:bodyPr lIns="0" tIns="0" rIns="0" bIns="0" rtlCol="0" anchor="t">
            <a:spAutoFit/>
          </a:bodyPr>
          <a:lstStyle/>
          <a:p>
            <a:pPr marL="0" lvl="0" indent="0" algn="ctr">
              <a:lnSpc>
                <a:spcPts val="3360"/>
              </a:lnSpc>
            </a:pPr>
            <a:r>
              <a:rPr lang="en-US" sz="2800" u="none">
                <a:solidFill>
                  <a:srgbClr val="D6E1D1"/>
                </a:solidFill>
                <a:latin typeface="Open Sauce Light Italics"/>
              </a:rPr>
              <a:t>Global Climate</a:t>
            </a:r>
          </a:p>
          <a:p>
            <a:pPr marL="0" lvl="0" indent="0" algn="ctr">
              <a:lnSpc>
                <a:spcPts val="3360"/>
              </a:lnSpc>
            </a:pPr>
            <a:r>
              <a:rPr lang="en-US" sz="2800" u="none">
                <a:solidFill>
                  <a:srgbClr val="D6E1D1"/>
                </a:solidFill>
                <a:latin typeface="Open Sauce Light Italics"/>
              </a:rPr>
              <a:t> Change Attribution</a:t>
            </a:r>
          </a:p>
        </p:txBody>
      </p:sp>
      <p:grpSp>
        <p:nvGrpSpPr>
          <p:cNvPr id="9" name="Group 9"/>
          <p:cNvGrpSpPr/>
          <p:nvPr/>
        </p:nvGrpSpPr>
        <p:grpSpPr>
          <a:xfrm>
            <a:off x="5305064" y="3618810"/>
            <a:ext cx="3834245" cy="6096690"/>
            <a:chOff x="0" y="0"/>
            <a:chExt cx="1017011" cy="1495842"/>
          </a:xfrm>
        </p:grpSpPr>
        <p:sp>
          <p:nvSpPr>
            <p:cNvPr id="10" name="Freeform 10"/>
            <p:cNvSpPr/>
            <p:nvPr/>
          </p:nvSpPr>
          <p:spPr>
            <a:xfrm>
              <a:off x="0" y="0"/>
              <a:ext cx="1017011" cy="1495842"/>
            </a:xfrm>
            <a:custGeom>
              <a:avLst/>
              <a:gdLst/>
              <a:ahLst/>
              <a:cxnLst/>
              <a:rect l="l" t="t" r="r" b="b"/>
              <a:pathLst>
                <a:path w="1017011" h="1495842">
                  <a:moveTo>
                    <a:pt x="0" y="0"/>
                  </a:moveTo>
                  <a:lnTo>
                    <a:pt x="1017011" y="0"/>
                  </a:lnTo>
                  <a:lnTo>
                    <a:pt x="1017011" y="1495842"/>
                  </a:lnTo>
                  <a:lnTo>
                    <a:pt x="0" y="1495842"/>
                  </a:lnTo>
                  <a:close/>
                </a:path>
              </a:pathLst>
            </a:custGeom>
            <a:solidFill>
              <a:srgbClr val="000000">
                <a:alpha val="0"/>
              </a:srgbClr>
            </a:solidFill>
            <a:ln w="47625">
              <a:solidFill>
                <a:srgbClr val="BADB43"/>
              </a:solidFill>
            </a:ln>
          </p:spPr>
        </p:sp>
        <p:sp>
          <p:nvSpPr>
            <p:cNvPr id="11" name="TextBox 11"/>
            <p:cNvSpPr txBox="1"/>
            <p:nvPr/>
          </p:nvSpPr>
          <p:spPr>
            <a:xfrm>
              <a:off x="0" y="-38100"/>
              <a:ext cx="812800" cy="850900"/>
            </a:xfrm>
            <a:prstGeom prst="rect">
              <a:avLst/>
            </a:prstGeom>
          </p:spPr>
          <p:txBody>
            <a:bodyPr lIns="50442" tIns="50442" rIns="50442" bIns="50442" rtlCol="0" anchor="ctr"/>
            <a:lstStyle/>
            <a:p>
              <a:pPr algn="ctr">
                <a:lnSpc>
                  <a:spcPts val="2940"/>
                </a:lnSpc>
              </a:pPr>
              <a:endParaRPr/>
            </a:p>
          </p:txBody>
        </p:sp>
      </p:grpSp>
      <p:grpSp>
        <p:nvGrpSpPr>
          <p:cNvPr id="12" name="Group 12"/>
          <p:cNvGrpSpPr/>
          <p:nvPr/>
        </p:nvGrpSpPr>
        <p:grpSpPr>
          <a:xfrm>
            <a:off x="870744" y="3618810"/>
            <a:ext cx="3834245" cy="6096690"/>
            <a:chOff x="0" y="0"/>
            <a:chExt cx="1017011" cy="1495842"/>
          </a:xfrm>
        </p:grpSpPr>
        <p:sp>
          <p:nvSpPr>
            <p:cNvPr id="13" name="Freeform 13"/>
            <p:cNvSpPr/>
            <p:nvPr/>
          </p:nvSpPr>
          <p:spPr>
            <a:xfrm>
              <a:off x="0" y="0"/>
              <a:ext cx="1017011" cy="1495842"/>
            </a:xfrm>
            <a:custGeom>
              <a:avLst/>
              <a:gdLst/>
              <a:ahLst/>
              <a:cxnLst/>
              <a:rect l="l" t="t" r="r" b="b"/>
              <a:pathLst>
                <a:path w="1017011" h="1495842">
                  <a:moveTo>
                    <a:pt x="0" y="0"/>
                  </a:moveTo>
                  <a:lnTo>
                    <a:pt x="1017011" y="0"/>
                  </a:lnTo>
                  <a:lnTo>
                    <a:pt x="1017011" y="1495842"/>
                  </a:lnTo>
                  <a:lnTo>
                    <a:pt x="0" y="1495842"/>
                  </a:lnTo>
                  <a:close/>
                </a:path>
              </a:pathLst>
            </a:custGeom>
            <a:solidFill>
              <a:srgbClr val="000000">
                <a:alpha val="0"/>
              </a:srgbClr>
            </a:solidFill>
            <a:ln w="47625">
              <a:solidFill>
                <a:srgbClr val="BADB43"/>
              </a:solidFill>
            </a:ln>
          </p:spPr>
        </p:sp>
        <p:sp>
          <p:nvSpPr>
            <p:cNvPr id="14" name="TextBox 14"/>
            <p:cNvSpPr txBox="1"/>
            <p:nvPr/>
          </p:nvSpPr>
          <p:spPr>
            <a:xfrm>
              <a:off x="0" y="-38100"/>
              <a:ext cx="812800" cy="850900"/>
            </a:xfrm>
            <a:prstGeom prst="rect">
              <a:avLst/>
            </a:prstGeom>
          </p:spPr>
          <p:txBody>
            <a:bodyPr lIns="50442" tIns="50442" rIns="50442" bIns="50442" rtlCol="0" anchor="ctr"/>
            <a:lstStyle/>
            <a:p>
              <a:pPr algn="ctr">
                <a:lnSpc>
                  <a:spcPts val="2940"/>
                </a:lnSpc>
              </a:pPr>
              <a:endParaRPr/>
            </a:p>
          </p:txBody>
        </p:sp>
      </p:grpSp>
      <p:pic>
        <p:nvPicPr>
          <p:cNvPr id="15"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093842" y="3831436"/>
            <a:ext cx="3388048" cy="4369954"/>
          </a:xfrm>
          <a:prstGeom prst="rect">
            <a:avLst/>
          </a:prstGeom>
        </p:spPr>
      </p:pic>
      <p:grpSp>
        <p:nvGrpSpPr>
          <p:cNvPr id="16" name="Group 16"/>
          <p:cNvGrpSpPr/>
          <p:nvPr/>
        </p:nvGrpSpPr>
        <p:grpSpPr>
          <a:xfrm>
            <a:off x="1093842" y="3831436"/>
            <a:ext cx="3388048" cy="4369954"/>
            <a:chOff x="0" y="0"/>
            <a:chExt cx="892325" cy="1150935"/>
          </a:xfrm>
        </p:grpSpPr>
        <p:sp>
          <p:nvSpPr>
            <p:cNvPr id="17" name="Freeform 17"/>
            <p:cNvSpPr/>
            <p:nvPr/>
          </p:nvSpPr>
          <p:spPr>
            <a:xfrm>
              <a:off x="0" y="0"/>
              <a:ext cx="892325" cy="1150934"/>
            </a:xfrm>
            <a:custGeom>
              <a:avLst/>
              <a:gdLst/>
              <a:ahLst/>
              <a:cxnLst/>
              <a:rect l="l" t="t" r="r" b="b"/>
              <a:pathLst>
                <a:path w="892325" h="1150934">
                  <a:moveTo>
                    <a:pt x="0" y="0"/>
                  </a:moveTo>
                  <a:lnTo>
                    <a:pt x="892325" y="0"/>
                  </a:lnTo>
                  <a:lnTo>
                    <a:pt x="892325" y="1150934"/>
                  </a:lnTo>
                  <a:lnTo>
                    <a:pt x="0" y="1150934"/>
                  </a:lnTo>
                  <a:close/>
                </a:path>
              </a:pathLst>
            </a:custGeom>
            <a:solidFill>
              <a:srgbClr val="D6E1D1">
                <a:alpha val="74902"/>
              </a:srgbClr>
            </a:solidFill>
          </p:spPr>
        </p:sp>
        <p:sp>
          <p:nvSpPr>
            <p:cNvPr id="18" name="TextBox 18"/>
            <p:cNvSpPr txBox="1"/>
            <p:nvPr/>
          </p:nvSpPr>
          <p:spPr>
            <a:xfrm>
              <a:off x="0" y="-190500"/>
              <a:ext cx="812800" cy="1003300"/>
            </a:xfrm>
            <a:prstGeom prst="rect">
              <a:avLst/>
            </a:prstGeom>
          </p:spPr>
          <p:txBody>
            <a:bodyPr lIns="50800" tIns="50800" rIns="50800" bIns="50800" rtlCol="0" anchor="ctr"/>
            <a:lstStyle/>
            <a:p>
              <a:pPr algn="ctr">
                <a:lnSpc>
                  <a:spcPts val="4999"/>
                </a:lnSpc>
              </a:pPr>
              <a:endParaRPr/>
            </a:p>
          </p:txBody>
        </p:sp>
      </p:grpSp>
      <p:sp>
        <p:nvSpPr>
          <p:cNvPr id="19" name="TextBox 19"/>
          <p:cNvSpPr txBox="1"/>
          <p:nvPr/>
        </p:nvSpPr>
        <p:spPr>
          <a:xfrm>
            <a:off x="1231694" y="5715424"/>
            <a:ext cx="3145605" cy="573405"/>
          </a:xfrm>
          <a:prstGeom prst="rect">
            <a:avLst/>
          </a:prstGeom>
        </p:spPr>
        <p:txBody>
          <a:bodyPr lIns="0" tIns="0" rIns="0" bIns="0" rtlCol="0" anchor="t">
            <a:spAutoFit/>
          </a:bodyPr>
          <a:lstStyle/>
          <a:p>
            <a:pPr marL="0" lvl="0" indent="0" algn="ctr">
              <a:lnSpc>
                <a:spcPts val="4680"/>
              </a:lnSpc>
              <a:spcBef>
                <a:spcPct val="0"/>
              </a:spcBef>
            </a:pPr>
            <a:r>
              <a:rPr lang="en-US" sz="3600">
                <a:solidFill>
                  <a:srgbClr val="000000"/>
                </a:solidFill>
                <a:latin typeface="Open Sauce SemiBold Bold"/>
              </a:rPr>
              <a:t>Source </a:t>
            </a:r>
          </a:p>
        </p:txBody>
      </p:sp>
      <p:sp>
        <p:nvSpPr>
          <p:cNvPr id="20" name="TextBox 20"/>
          <p:cNvSpPr txBox="1"/>
          <p:nvPr/>
        </p:nvSpPr>
        <p:spPr>
          <a:xfrm>
            <a:off x="1218524" y="8453120"/>
            <a:ext cx="3138686" cy="481330"/>
          </a:xfrm>
          <a:prstGeom prst="rect">
            <a:avLst/>
          </a:prstGeom>
        </p:spPr>
        <p:txBody>
          <a:bodyPr lIns="0" tIns="0" rIns="0" bIns="0" rtlCol="0" anchor="t">
            <a:spAutoFit/>
          </a:bodyPr>
          <a:lstStyle/>
          <a:p>
            <a:pPr algn="ctr">
              <a:lnSpc>
                <a:spcPts val="3920"/>
              </a:lnSpc>
            </a:pPr>
            <a:r>
              <a:rPr lang="en-US" sz="2800">
                <a:solidFill>
                  <a:srgbClr val="D6E1D1"/>
                </a:solidFill>
                <a:latin typeface="Open Sauce Light Italics"/>
              </a:rPr>
              <a:t>Source Attribution</a:t>
            </a:r>
          </a:p>
        </p:txBody>
      </p:sp>
      <p:pic>
        <p:nvPicPr>
          <p:cNvPr id="21" name="Picture 21"/>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9989948" y="3855231"/>
            <a:ext cx="3420689" cy="4320703"/>
          </a:xfrm>
          <a:prstGeom prst="rect">
            <a:avLst/>
          </a:prstGeom>
        </p:spPr>
      </p:pic>
      <p:pic>
        <p:nvPicPr>
          <p:cNvPr id="22" name="Picture 22"/>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3953562" y="3855231"/>
            <a:ext cx="3420689" cy="4320703"/>
          </a:xfrm>
          <a:prstGeom prst="rect">
            <a:avLst/>
          </a:prstGeom>
        </p:spPr>
      </p:pic>
      <p:grpSp>
        <p:nvGrpSpPr>
          <p:cNvPr id="23" name="Group 23"/>
          <p:cNvGrpSpPr/>
          <p:nvPr/>
        </p:nvGrpSpPr>
        <p:grpSpPr>
          <a:xfrm>
            <a:off x="9989948" y="3855231"/>
            <a:ext cx="3436849" cy="4320703"/>
            <a:chOff x="0" y="0"/>
            <a:chExt cx="905178" cy="1137963"/>
          </a:xfrm>
        </p:grpSpPr>
        <p:sp>
          <p:nvSpPr>
            <p:cNvPr id="24" name="Freeform 24"/>
            <p:cNvSpPr/>
            <p:nvPr/>
          </p:nvSpPr>
          <p:spPr>
            <a:xfrm>
              <a:off x="0" y="0"/>
              <a:ext cx="905178" cy="1137963"/>
            </a:xfrm>
            <a:custGeom>
              <a:avLst/>
              <a:gdLst/>
              <a:ahLst/>
              <a:cxnLst/>
              <a:rect l="l" t="t" r="r" b="b"/>
              <a:pathLst>
                <a:path w="905178" h="1137963">
                  <a:moveTo>
                    <a:pt x="0" y="0"/>
                  </a:moveTo>
                  <a:lnTo>
                    <a:pt x="905178" y="0"/>
                  </a:lnTo>
                  <a:lnTo>
                    <a:pt x="905178" y="1137963"/>
                  </a:lnTo>
                  <a:lnTo>
                    <a:pt x="0" y="1137963"/>
                  </a:lnTo>
                  <a:close/>
                </a:path>
              </a:pathLst>
            </a:custGeom>
            <a:solidFill>
              <a:srgbClr val="D6E1D1">
                <a:alpha val="60000"/>
              </a:srgbClr>
            </a:solidFill>
          </p:spPr>
        </p:sp>
        <p:sp>
          <p:nvSpPr>
            <p:cNvPr id="25" name="TextBox 25"/>
            <p:cNvSpPr txBox="1"/>
            <p:nvPr/>
          </p:nvSpPr>
          <p:spPr>
            <a:xfrm>
              <a:off x="0" y="-190500"/>
              <a:ext cx="812800" cy="1003300"/>
            </a:xfrm>
            <a:prstGeom prst="rect">
              <a:avLst/>
            </a:prstGeom>
          </p:spPr>
          <p:txBody>
            <a:bodyPr lIns="50800" tIns="50800" rIns="50800" bIns="50800" rtlCol="0" anchor="ctr"/>
            <a:lstStyle/>
            <a:p>
              <a:pPr algn="ctr">
                <a:lnSpc>
                  <a:spcPts val="4999"/>
                </a:lnSpc>
              </a:pPr>
              <a:endParaRPr/>
            </a:p>
          </p:txBody>
        </p:sp>
      </p:grpSp>
      <p:sp>
        <p:nvSpPr>
          <p:cNvPr id="26" name="TextBox 26"/>
          <p:cNvSpPr txBox="1"/>
          <p:nvPr/>
        </p:nvSpPr>
        <p:spPr>
          <a:xfrm>
            <a:off x="10689459" y="5493194"/>
            <a:ext cx="2104032" cy="1163955"/>
          </a:xfrm>
          <a:prstGeom prst="rect">
            <a:avLst/>
          </a:prstGeom>
        </p:spPr>
        <p:txBody>
          <a:bodyPr lIns="0" tIns="0" rIns="0" bIns="0" rtlCol="0" anchor="t">
            <a:spAutoFit/>
          </a:bodyPr>
          <a:lstStyle/>
          <a:p>
            <a:pPr marL="0" lvl="0" indent="0" algn="ctr">
              <a:lnSpc>
                <a:spcPts val="4680"/>
              </a:lnSpc>
              <a:spcBef>
                <a:spcPct val="0"/>
              </a:spcBef>
            </a:pPr>
            <a:r>
              <a:rPr lang="en-US" sz="3600" u="none">
                <a:solidFill>
                  <a:srgbClr val="000000"/>
                </a:solidFill>
                <a:latin typeface="Open Sauce SemiBold Bold"/>
              </a:rPr>
              <a:t>Physical Impacts</a:t>
            </a:r>
          </a:p>
        </p:txBody>
      </p:sp>
      <p:grpSp>
        <p:nvGrpSpPr>
          <p:cNvPr id="27" name="Group 27"/>
          <p:cNvGrpSpPr/>
          <p:nvPr/>
        </p:nvGrpSpPr>
        <p:grpSpPr>
          <a:xfrm>
            <a:off x="13953562" y="3855231"/>
            <a:ext cx="3420689" cy="4320703"/>
            <a:chOff x="0" y="0"/>
            <a:chExt cx="900922" cy="1137963"/>
          </a:xfrm>
        </p:grpSpPr>
        <p:sp>
          <p:nvSpPr>
            <p:cNvPr id="28" name="Freeform 28"/>
            <p:cNvSpPr/>
            <p:nvPr/>
          </p:nvSpPr>
          <p:spPr>
            <a:xfrm>
              <a:off x="0" y="0"/>
              <a:ext cx="900922" cy="1137963"/>
            </a:xfrm>
            <a:custGeom>
              <a:avLst/>
              <a:gdLst/>
              <a:ahLst/>
              <a:cxnLst/>
              <a:rect l="l" t="t" r="r" b="b"/>
              <a:pathLst>
                <a:path w="900922" h="1137963">
                  <a:moveTo>
                    <a:pt x="0" y="0"/>
                  </a:moveTo>
                  <a:lnTo>
                    <a:pt x="900922" y="0"/>
                  </a:lnTo>
                  <a:lnTo>
                    <a:pt x="900922" y="1137963"/>
                  </a:lnTo>
                  <a:lnTo>
                    <a:pt x="0" y="1137963"/>
                  </a:lnTo>
                  <a:close/>
                </a:path>
              </a:pathLst>
            </a:custGeom>
            <a:solidFill>
              <a:srgbClr val="D6E1D1">
                <a:alpha val="60000"/>
              </a:srgbClr>
            </a:solidFill>
          </p:spPr>
        </p:sp>
        <p:sp>
          <p:nvSpPr>
            <p:cNvPr id="29" name="TextBox 29"/>
            <p:cNvSpPr txBox="1"/>
            <p:nvPr/>
          </p:nvSpPr>
          <p:spPr>
            <a:xfrm>
              <a:off x="0" y="-190500"/>
              <a:ext cx="812800" cy="1003300"/>
            </a:xfrm>
            <a:prstGeom prst="rect">
              <a:avLst/>
            </a:prstGeom>
          </p:spPr>
          <p:txBody>
            <a:bodyPr lIns="50800" tIns="50800" rIns="50800" bIns="50800" rtlCol="0" anchor="ctr"/>
            <a:lstStyle/>
            <a:p>
              <a:pPr algn="ctr">
                <a:lnSpc>
                  <a:spcPts val="4999"/>
                </a:lnSpc>
              </a:pPr>
              <a:endParaRPr/>
            </a:p>
          </p:txBody>
        </p:sp>
      </p:grpSp>
      <p:sp>
        <p:nvSpPr>
          <p:cNvPr id="30" name="TextBox 30"/>
          <p:cNvSpPr txBox="1"/>
          <p:nvPr/>
        </p:nvSpPr>
        <p:spPr>
          <a:xfrm>
            <a:off x="14896001" y="5788469"/>
            <a:ext cx="1519653" cy="573405"/>
          </a:xfrm>
          <a:prstGeom prst="rect">
            <a:avLst/>
          </a:prstGeom>
        </p:spPr>
        <p:txBody>
          <a:bodyPr lIns="0" tIns="0" rIns="0" bIns="0" rtlCol="0" anchor="t">
            <a:spAutoFit/>
          </a:bodyPr>
          <a:lstStyle/>
          <a:p>
            <a:pPr marL="0" lvl="0" indent="0" algn="ctr">
              <a:lnSpc>
                <a:spcPts val="4680"/>
              </a:lnSpc>
              <a:spcBef>
                <a:spcPct val="0"/>
              </a:spcBef>
            </a:pPr>
            <a:r>
              <a:rPr lang="en-US" sz="3600" u="none">
                <a:solidFill>
                  <a:srgbClr val="000000"/>
                </a:solidFill>
                <a:latin typeface="Open Sauce SemiBold Bold"/>
              </a:rPr>
              <a:t>Harm</a:t>
            </a:r>
          </a:p>
        </p:txBody>
      </p:sp>
      <p:sp>
        <p:nvSpPr>
          <p:cNvPr id="31" name="TextBox 31"/>
          <p:cNvSpPr txBox="1"/>
          <p:nvPr/>
        </p:nvSpPr>
        <p:spPr>
          <a:xfrm>
            <a:off x="11992474" y="8303260"/>
            <a:ext cx="3334842" cy="838200"/>
          </a:xfrm>
          <a:prstGeom prst="rect">
            <a:avLst/>
          </a:prstGeom>
        </p:spPr>
        <p:txBody>
          <a:bodyPr lIns="0" tIns="0" rIns="0" bIns="0" rtlCol="0" anchor="t">
            <a:spAutoFit/>
          </a:bodyPr>
          <a:lstStyle/>
          <a:p>
            <a:pPr marL="0" lvl="0" indent="0" algn="ctr">
              <a:lnSpc>
                <a:spcPts val="3360"/>
              </a:lnSpc>
            </a:pPr>
            <a:r>
              <a:rPr lang="en-US" sz="2800" u="none" spc="156">
                <a:solidFill>
                  <a:srgbClr val="D6E1D1"/>
                </a:solidFill>
                <a:latin typeface="Open Sauce Light Italics"/>
              </a:rPr>
              <a:t>Impact Attribution</a:t>
            </a:r>
          </a:p>
          <a:p>
            <a:pPr marL="0" lvl="0" indent="0" algn="ctr">
              <a:lnSpc>
                <a:spcPts val="3360"/>
              </a:lnSpc>
            </a:pPr>
            <a:r>
              <a:rPr lang="en-US" sz="2800" u="none" spc="156">
                <a:solidFill>
                  <a:srgbClr val="D6E1D1"/>
                </a:solidFill>
                <a:latin typeface="Open Sauce Light Italics"/>
              </a:rPr>
              <a:t>Event Attribution</a:t>
            </a:r>
          </a:p>
        </p:txBody>
      </p:sp>
      <p:grpSp>
        <p:nvGrpSpPr>
          <p:cNvPr id="32" name="Group 32"/>
          <p:cNvGrpSpPr/>
          <p:nvPr/>
        </p:nvGrpSpPr>
        <p:grpSpPr>
          <a:xfrm>
            <a:off x="9743024" y="3618810"/>
            <a:ext cx="7834877" cy="6096690"/>
            <a:chOff x="0" y="0"/>
            <a:chExt cx="2078156" cy="1495842"/>
          </a:xfrm>
        </p:grpSpPr>
        <p:sp>
          <p:nvSpPr>
            <p:cNvPr id="33" name="Freeform 33"/>
            <p:cNvSpPr/>
            <p:nvPr/>
          </p:nvSpPr>
          <p:spPr>
            <a:xfrm>
              <a:off x="0" y="0"/>
              <a:ext cx="2078156" cy="1495842"/>
            </a:xfrm>
            <a:custGeom>
              <a:avLst/>
              <a:gdLst/>
              <a:ahLst/>
              <a:cxnLst/>
              <a:rect l="l" t="t" r="r" b="b"/>
              <a:pathLst>
                <a:path w="2078156" h="1495842">
                  <a:moveTo>
                    <a:pt x="0" y="0"/>
                  </a:moveTo>
                  <a:lnTo>
                    <a:pt x="2078156" y="0"/>
                  </a:lnTo>
                  <a:lnTo>
                    <a:pt x="2078156" y="1495842"/>
                  </a:lnTo>
                  <a:lnTo>
                    <a:pt x="0" y="1495842"/>
                  </a:lnTo>
                  <a:close/>
                </a:path>
              </a:pathLst>
            </a:custGeom>
            <a:solidFill>
              <a:srgbClr val="000000">
                <a:alpha val="0"/>
              </a:srgbClr>
            </a:solidFill>
            <a:ln w="47625">
              <a:solidFill>
                <a:srgbClr val="BADB43"/>
              </a:solidFill>
            </a:ln>
          </p:spPr>
        </p:sp>
        <p:sp>
          <p:nvSpPr>
            <p:cNvPr id="34" name="TextBox 34"/>
            <p:cNvSpPr txBox="1"/>
            <p:nvPr/>
          </p:nvSpPr>
          <p:spPr>
            <a:xfrm>
              <a:off x="0" y="-38100"/>
              <a:ext cx="812800" cy="850900"/>
            </a:xfrm>
            <a:prstGeom prst="rect">
              <a:avLst/>
            </a:prstGeom>
          </p:spPr>
          <p:txBody>
            <a:bodyPr lIns="50442" tIns="50442" rIns="50442" bIns="50442" rtlCol="0" anchor="ctr"/>
            <a:lstStyle/>
            <a:p>
              <a:pPr algn="ctr">
                <a:lnSpc>
                  <a:spcPts val="2940"/>
                </a:lnSpc>
              </a:pPr>
              <a:endParaRPr/>
            </a:p>
          </p:txBody>
        </p:sp>
      </p:grpSp>
      <p:grpSp>
        <p:nvGrpSpPr>
          <p:cNvPr id="35" name="Group 35"/>
          <p:cNvGrpSpPr/>
          <p:nvPr/>
        </p:nvGrpSpPr>
        <p:grpSpPr>
          <a:xfrm>
            <a:off x="483489" y="450494"/>
            <a:ext cx="13573242" cy="448022"/>
            <a:chOff x="0" y="0"/>
            <a:chExt cx="18097656" cy="597362"/>
          </a:xfrm>
        </p:grpSpPr>
        <p:sp>
          <p:nvSpPr>
            <p:cNvPr id="36" name="TextBox 36"/>
            <p:cNvSpPr txBox="1"/>
            <p:nvPr/>
          </p:nvSpPr>
          <p:spPr>
            <a:xfrm>
              <a:off x="925900" y="-141586"/>
              <a:ext cx="17171756" cy="690034"/>
            </a:xfrm>
            <a:prstGeom prst="rect">
              <a:avLst/>
            </a:prstGeom>
          </p:spPr>
          <p:txBody>
            <a:bodyPr lIns="0" tIns="0" rIns="0" bIns="0" rtlCol="0" anchor="t">
              <a:spAutoFit/>
            </a:bodyPr>
            <a:lstStyle/>
            <a:p>
              <a:pPr algn="l">
                <a:lnSpc>
                  <a:spcPts val="4999"/>
                </a:lnSpc>
              </a:pPr>
              <a:r>
                <a:rPr lang="en-US" sz="2499">
                  <a:solidFill>
                    <a:srgbClr val="D6E1D1">
                      <a:alpha val="29804"/>
                    </a:srgbClr>
                  </a:solidFill>
                  <a:latin typeface="Open Sauce SemiBold"/>
                </a:rPr>
                <a:t>INTRODUCTION</a:t>
              </a:r>
            </a:p>
          </p:txBody>
        </p:sp>
        <p:grpSp>
          <p:nvGrpSpPr>
            <p:cNvPr id="37" name="Group 37"/>
            <p:cNvGrpSpPr/>
            <p:nvPr/>
          </p:nvGrpSpPr>
          <p:grpSpPr>
            <a:xfrm>
              <a:off x="68613" y="0"/>
              <a:ext cx="589723" cy="597362"/>
              <a:chOff x="0" y="0"/>
              <a:chExt cx="6350000" cy="6350000"/>
            </a:xfrm>
          </p:grpSpPr>
          <p:sp>
            <p:nvSpPr>
              <p:cNvPr id="38" name="Freeform 3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D512A">
                  <a:alpha val="44706"/>
                </a:srgbClr>
              </a:solidFill>
            </p:spPr>
          </p:sp>
        </p:grpSp>
        <p:sp>
          <p:nvSpPr>
            <p:cNvPr id="39" name="TextBox 39"/>
            <p:cNvSpPr txBox="1"/>
            <p:nvPr/>
          </p:nvSpPr>
          <p:spPr>
            <a:xfrm>
              <a:off x="0" y="-48452"/>
              <a:ext cx="726948" cy="599017"/>
            </a:xfrm>
            <a:prstGeom prst="rect">
              <a:avLst/>
            </a:prstGeom>
          </p:spPr>
          <p:txBody>
            <a:bodyPr lIns="0" tIns="0" rIns="0" bIns="0" rtlCol="0" anchor="t">
              <a:spAutoFit/>
            </a:bodyPr>
            <a:lstStyle/>
            <a:p>
              <a:pPr algn="ctr">
                <a:lnSpc>
                  <a:spcPts val="3924"/>
                </a:lnSpc>
              </a:pPr>
              <a:r>
                <a:rPr lang="en-US" sz="2499">
                  <a:solidFill>
                    <a:srgbClr val="0C1815">
                      <a:alpha val="29804"/>
                    </a:srgbClr>
                  </a:solidFill>
                  <a:latin typeface="Open Sauce SemiBold Bold"/>
                </a:rPr>
                <a:t>1</a:t>
              </a:r>
            </a:p>
          </p:txBody>
        </p:sp>
      </p:grpSp>
      <p:sp>
        <p:nvSpPr>
          <p:cNvPr id="40" name="TextBox 40"/>
          <p:cNvSpPr txBox="1"/>
          <p:nvPr/>
        </p:nvSpPr>
        <p:spPr>
          <a:xfrm>
            <a:off x="10712706" y="2718209"/>
            <a:ext cx="7866063" cy="694998"/>
          </a:xfrm>
          <a:prstGeom prst="rect">
            <a:avLst/>
          </a:prstGeom>
        </p:spPr>
        <p:txBody>
          <a:bodyPr lIns="0" tIns="0" rIns="0" bIns="0" rtlCol="0" anchor="t">
            <a:spAutoFit/>
          </a:bodyPr>
          <a:lstStyle/>
          <a:p>
            <a:pPr algn="ctr">
              <a:lnSpc>
                <a:spcPts val="6020"/>
              </a:lnSpc>
            </a:pPr>
            <a:r>
              <a:rPr lang="en-US" sz="3200" u="sng" dirty="0">
                <a:solidFill>
                  <a:srgbClr val="D6E1D1"/>
                </a:solidFill>
                <a:latin typeface="Open Sauce"/>
                <a:hlinkClick r:id="rId7" tooltip="https://climateattribution.org"/>
              </a:rPr>
              <a:t>https://climateattribution.org/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sp>
        <p:nvSpPr>
          <p:cNvPr id="2" name="TextBox 2"/>
          <p:cNvSpPr txBox="1"/>
          <p:nvPr/>
        </p:nvSpPr>
        <p:spPr>
          <a:xfrm>
            <a:off x="9144000" y="1944950"/>
            <a:ext cx="8048257" cy="6838949"/>
          </a:xfrm>
          <a:prstGeom prst="rect">
            <a:avLst/>
          </a:prstGeom>
        </p:spPr>
        <p:txBody>
          <a:bodyPr lIns="0" tIns="0" rIns="0" bIns="0" rtlCol="0" anchor="t">
            <a:spAutoFit/>
          </a:bodyPr>
          <a:lstStyle/>
          <a:p>
            <a:pPr marL="647703" lvl="1" indent="-323852">
              <a:lnSpc>
                <a:spcPts val="4500"/>
              </a:lnSpc>
              <a:buFont typeface="Arial"/>
              <a:buChar char="•"/>
            </a:pPr>
            <a:r>
              <a:rPr lang="en-US" sz="3000">
                <a:solidFill>
                  <a:srgbClr val="4AC2CD"/>
                </a:solidFill>
                <a:latin typeface="Open Sauce SemiBold Bold"/>
              </a:rPr>
              <a:t>Merits:</a:t>
            </a:r>
            <a:r>
              <a:rPr lang="en-US" sz="3000">
                <a:solidFill>
                  <a:srgbClr val="4AC2CD"/>
                </a:solidFill>
                <a:latin typeface="Open Sauce SemiBold"/>
              </a:rPr>
              <a:t> </a:t>
            </a:r>
            <a:r>
              <a:rPr lang="en-US" sz="3000">
                <a:solidFill>
                  <a:srgbClr val="FFFFFF"/>
                </a:solidFill>
                <a:latin typeface="Open Sauce SemiBold"/>
              </a:rPr>
              <a:t>Courts may use all four types of attribution science when deciding the merits of a case, depending on the cause of action</a:t>
            </a:r>
          </a:p>
          <a:p>
            <a:pPr>
              <a:lnSpc>
                <a:spcPts val="4500"/>
              </a:lnSpc>
            </a:pPr>
            <a:endParaRPr lang="en-US" sz="3000">
              <a:solidFill>
                <a:srgbClr val="FFFFFF"/>
              </a:solidFill>
              <a:latin typeface="Open Sauce SemiBold"/>
            </a:endParaRPr>
          </a:p>
          <a:p>
            <a:pPr marL="647703" lvl="1" indent="-323852">
              <a:lnSpc>
                <a:spcPts val="4500"/>
              </a:lnSpc>
              <a:buFont typeface="Arial"/>
              <a:buChar char="•"/>
            </a:pPr>
            <a:r>
              <a:rPr lang="en-US" sz="3000">
                <a:solidFill>
                  <a:srgbClr val="4AC2CD"/>
                </a:solidFill>
                <a:latin typeface="Open Sauce SemiBold Bold"/>
              </a:rPr>
              <a:t>Remedies</a:t>
            </a:r>
            <a:r>
              <a:rPr lang="en-US" sz="3000">
                <a:solidFill>
                  <a:srgbClr val="62C7CE"/>
                </a:solidFill>
                <a:latin typeface="Open Sauce SemiBold Bold"/>
              </a:rPr>
              <a:t>:</a:t>
            </a:r>
            <a:r>
              <a:rPr lang="en-US" sz="3000">
                <a:solidFill>
                  <a:srgbClr val="62C7CE"/>
                </a:solidFill>
                <a:latin typeface="Open Sauce SemiBold"/>
              </a:rPr>
              <a:t> </a:t>
            </a:r>
          </a:p>
          <a:p>
            <a:pPr marL="1295406" lvl="2" indent="-431802">
              <a:lnSpc>
                <a:spcPts val="4500"/>
              </a:lnSpc>
              <a:buFont typeface="Arial"/>
              <a:buChar char="⚬"/>
            </a:pPr>
            <a:r>
              <a:rPr lang="en-US" sz="3000" u="sng">
                <a:solidFill>
                  <a:srgbClr val="FFFFFF"/>
                </a:solidFill>
                <a:latin typeface="Open Sauce SemiBold Bold"/>
              </a:rPr>
              <a:t>Source attribution</a:t>
            </a:r>
            <a:r>
              <a:rPr lang="en-US" sz="3000">
                <a:solidFill>
                  <a:srgbClr val="FFFFFF"/>
                </a:solidFill>
                <a:latin typeface="Open Sauce SemiBold"/>
              </a:rPr>
              <a:t> — apportion liability among multiple defendants</a:t>
            </a:r>
          </a:p>
          <a:p>
            <a:pPr marL="1295406" lvl="2" indent="-431802">
              <a:lnSpc>
                <a:spcPts val="4500"/>
              </a:lnSpc>
              <a:buFont typeface="Arial"/>
              <a:buChar char="⚬"/>
            </a:pPr>
            <a:r>
              <a:rPr lang="en-US" sz="3000" u="sng">
                <a:solidFill>
                  <a:srgbClr val="FFFFFF"/>
                </a:solidFill>
                <a:latin typeface="Open Sauce SemiBold Bold"/>
              </a:rPr>
              <a:t>Impact &amp; event attribution</a:t>
            </a:r>
            <a:r>
              <a:rPr lang="en-US" sz="3000">
                <a:solidFill>
                  <a:srgbClr val="FFFFFF"/>
                </a:solidFill>
                <a:latin typeface="Open Sauce SemiBold Bold"/>
              </a:rPr>
              <a:t> —</a:t>
            </a:r>
            <a:r>
              <a:rPr lang="en-US" sz="3000">
                <a:solidFill>
                  <a:srgbClr val="FFFFFF"/>
                </a:solidFill>
                <a:latin typeface="Open Sauce SemiBold"/>
              </a:rPr>
              <a:t> calculate the portion of harm attributable to climate change </a:t>
            </a:r>
          </a:p>
          <a:p>
            <a:pPr algn="l">
              <a:lnSpc>
                <a:spcPts val="4500"/>
              </a:lnSpc>
            </a:pPr>
            <a:endParaRPr lang="en-US" sz="3000">
              <a:solidFill>
                <a:srgbClr val="FFFFFF"/>
              </a:solidFill>
              <a:latin typeface="Open Sauce SemiBold"/>
            </a:endParaRPr>
          </a:p>
        </p:txBody>
      </p:sp>
      <p:sp>
        <p:nvSpPr>
          <p:cNvPr id="3" name="TextBox 3"/>
          <p:cNvSpPr txBox="1"/>
          <p:nvPr/>
        </p:nvSpPr>
        <p:spPr>
          <a:xfrm>
            <a:off x="1028700" y="1636444"/>
            <a:ext cx="7148545" cy="4714875"/>
          </a:xfrm>
          <a:prstGeom prst="rect">
            <a:avLst/>
          </a:prstGeom>
        </p:spPr>
        <p:txBody>
          <a:bodyPr lIns="0" tIns="0" rIns="0" bIns="0" rtlCol="0" anchor="t">
            <a:spAutoFit/>
          </a:bodyPr>
          <a:lstStyle/>
          <a:p>
            <a:pPr marL="0" lvl="0" indent="0">
              <a:lnSpc>
                <a:spcPts val="9360"/>
              </a:lnSpc>
              <a:spcBef>
                <a:spcPct val="0"/>
              </a:spcBef>
            </a:pPr>
            <a:r>
              <a:rPr lang="en-US" sz="7800">
                <a:solidFill>
                  <a:srgbClr val="BADB43"/>
                </a:solidFill>
                <a:latin typeface="Open Sauce SemiBold Bold"/>
              </a:rPr>
              <a:t>CLIMATE SCIENCE IN CLIMATE CASES </a:t>
            </a:r>
          </a:p>
        </p:txBody>
      </p:sp>
      <p:grpSp>
        <p:nvGrpSpPr>
          <p:cNvPr id="4" name="Group 4"/>
          <p:cNvGrpSpPr/>
          <p:nvPr/>
        </p:nvGrpSpPr>
        <p:grpSpPr>
          <a:xfrm>
            <a:off x="185715" y="250479"/>
            <a:ext cx="13483446" cy="412923"/>
            <a:chOff x="0" y="0"/>
            <a:chExt cx="17977928" cy="550564"/>
          </a:xfrm>
        </p:grpSpPr>
        <p:sp>
          <p:nvSpPr>
            <p:cNvPr id="5" name="TextBox 5"/>
            <p:cNvSpPr txBox="1"/>
            <p:nvPr/>
          </p:nvSpPr>
          <p:spPr>
            <a:xfrm>
              <a:off x="806172" y="94423"/>
              <a:ext cx="17171756" cy="456142"/>
            </a:xfrm>
            <a:prstGeom prst="rect">
              <a:avLst/>
            </a:prstGeom>
          </p:spPr>
          <p:txBody>
            <a:bodyPr lIns="0" tIns="0" rIns="0" bIns="0" rtlCol="0" anchor="t">
              <a:spAutoFit/>
            </a:bodyPr>
            <a:lstStyle/>
            <a:p>
              <a:pPr algn="l">
                <a:lnSpc>
                  <a:spcPts val="2499"/>
                </a:lnSpc>
              </a:pPr>
              <a:r>
                <a:rPr lang="en-US" sz="2499">
                  <a:solidFill>
                    <a:srgbClr val="D6E1D1">
                      <a:alpha val="33725"/>
                    </a:srgbClr>
                  </a:solidFill>
                  <a:latin typeface="Open Sauce SemiBold"/>
                </a:rPr>
                <a:t>HOW SCIENCE ARISES IN CLIMATE LITIGATION</a:t>
              </a:r>
            </a:p>
          </p:txBody>
        </p:sp>
        <p:grpSp>
          <p:nvGrpSpPr>
            <p:cNvPr id="6" name="Group 6"/>
            <p:cNvGrpSpPr/>
            <p:nvPr/>
          </p:nvGrpSpPr>
          <p:grpSpPr>
            <a:xfrm>
              <a:off x="91712" y="0"/>
              <a:ext cx="543524" cy="550564"/>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6E1D1">
                  <a:alpha val="44706"/>
                </a:srgbClr>
              </a:solidFill>
            </p:spPr>
          </p:sp>
        </p:grpSp>
        <p:sp>
          <p:nvSpPr>
            <p:cNvPr id="8" name="TextBox 8"/>
            <p:cNvSpPr txBox="1"/>
            <p:nvPr/>
          </p:nvSpPr>
          <p:spPr>
            <a:xfrm>
              <a:off x="0" y="-71851"/>
              <a:ext cx="726948" cy="599017"/>
            </a:xfrm>
            <a:prstGeom prst="rect">
              <a:avLst/>
            </a:prstGeom>
          </p:spPr>
          <p:txBody>
            <a:bodyPr lIns="0" tIns="0" rIns="0" bIns="0" rtlCol="0" anchor="t">
              <a:spAutoFit/>
            </a:bodyPr>
            <a:lstStyle/>
            <a:p>
              <a:pPr algn="ctr">
                <a:lnSpc>
                  <a:spcPts val="3924"/>
                </a:lnSpc>
              </a:pPr>
              <a:r>
                <a:rPr lang="en-US" sz="2499">
                  <a:solidFill>
                    <a:srgbClr val="263036">
                      <a:alpha val="29804"/>
                    </a:srgbClr>
                  </a:solidFill>
                  <a:latin typeface="Open Sauce SemiBold Bold"/>
                </a:rPr>
                <a:t>4</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6303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11407951" y="0"/>
            <a:ext cx="6880049" cy="10396518"/>
          </a:xfrm>
          <a:prstGeom prst="rect">
            <a:avLst/>
          </a:prstGeom>
        </p:spPr>
      </p:pic>
      <p:sp>
        <p:nvSpPr>
          <p:cNvPr id="3" name="TextBox 3"/>
          <p:cNvSpPr txBox="1"/>
          <p:nvPr/>
        </p:nvSpPr>
        <p:spPr>
          <a:xfrm>
            <a:off x="1028700" y="1019175"/>
            <a:ext cx="9830317" cy="3667125"/>
          </a:xfrm>
          <a:prstGeom prst="rect">
            <a:avLst/>
          </a:prstGeom>
        </p:spPr>
        <p:txBody>
          <a:bodyPr lIns="0" tIns="0" rIns="0" bIns="0" rtlCol="0" anchor="t">
            <a:spAutoFit/>
          </a:bodyPr>
          <a:lstStyle/>
          <a:p>
            <a:pPr marL="0" lvl="0" indent="0">
              <a:lnSpc>
                <a:spcPts val="9600"/>
              </a:lnSpc>
              <a:spcBef>
                <a:spcPct val="0"/>
              </a:spcBef>
            </a:pPr>
            <a:r>
              <a:rPr lang="en-US" sz="8000" spc="160">
                <a:solidFill>
                  <a:srgbClr val="B2D235"/>
                </a:solidFill>
                <a:latin typeface="Open Sauce SemiBold Bold"/>
              </a:rPr>
              <a:t>MANAGING SCIENCE IN COURT</a:t>
            </a:r>
          </a:p>
        </p:txBody>
      </p:sp>
      <p:sp>
        <p:nvSpPr>
          <p:cNvPr id="4" name="TextBox 4"/>
          <p:cNvSpPr txBox="1"/>
          <p:nvPr/>
        </p:nvSpPr>
        <p:spPr>
          <a:xfrm>
            <a:off x="1028700" y="5076825"/>
            <a:ext cx="10109602" cy="4686093"/>
          </a:xfrm>
          <a:prstGeom prst="rect">
            <a:avLst/>
          </a:prstGeom>
        </p:spPr>
        <p:txBody>
          <a:bodyPr lIns="0" tIns="0" rIns="0" bIns="0" rtlCol="0" anchor="t">
            <a:spAutoFit/>
          </a:bodyPr>
          <a:lstStyle/>
          <a:p>
            <a:pPr marL="800591" lvl="1" indent="-400296">
              <a:lnSpc>
                <a:spcPts val="5191"/>
              </a:lnSpc>
              <a:buFont typeface="Arial"/>
              <a:buChar char="•"/>
            </a:pPr>
            <a:r>
              <a:rPr lang="en-US" sz="3708">
                <a:solidFill>
                  <a:srgbClr val="FFFFFF"/>
                </a:solidFill>
                <a:latin typeface="Open Sauce SemiBold"/>
              </a:rPr>
              <a:t>Judge-appointed science experts</a:t>
            </a:r>
          </a:p>
          <a:p>
            <a:pPr marL="822181" lvl="1" indent="-411090">
              <a:lnSpc>
                <a:spcPts val="5331"/>
              </a:lnSpc>
              <a:buFont typeface="Arial"/>
              <a:buChar char="•"/>
            </a:pPr>
            <a:r>
              <a:rPr lang="en-US" sz="3808">
                <a:solidFill>
                  <a:srgbClr val="FFFFFF"/>
                </a:solidFill>
                <a:latin typeface="Open Sauce SemiBold"/>
              </a:rPr>
              <a:t>Climate science tutorial (Judge Alsup)</a:t>
            </a:r>
          </a:p>
          <a:p>
            <a:pPr marL="822181" lvl="1" indent="-411090">
              <a:lnSpc>
                <a:spcPts val="5331"/>
              </a:lnSpc>
              <a:buFont typeface="Arial"/>
              <a:buChar char="•"/>
            </a:pPr>
            <a:r>
              <a:rPr lang="en-US" sz="3808">
                <a:solidFill>
                  <a:srgbClr val="FFFFFF"/>
                </a:solidFill>
                <a:latin typeface="Open Sauce SemiBold"/>
              </a:rPr>
              <a:t>Technical advisor</a:t>
            </a:r>
          </a:p>
          <a:p>
            <a:pPr marL="822181" lvl="1" indent="-411090">
              <a:lnSpc>
                <a:spcPts val="5331"/>
              </a:lnSpc>
              <a:buFont typeface="Arial"/>
              <a:buChar char="•"/>
            </a:pPr>
            <a:r>
              <a:rPr lang="en-US" sz="3808">
                <a:solidFill>
                  <a:srgbClr val="FFFFFF"/>
                </a:solidFill>
                <a:latin typeface="Open Sauce SemiBold"/>
              </a:rPr>
              <a:t>Court-appointed neutrals (formerly known as special masters) </a:t>
            </a:r>
          </a:p>
          <a:p>
            <a:pPr marL="822181" lvl="1" indent="-411090">
              <a:lnSpc>
                <a:spcPts val="5331"/>
              </a:lnSpc>
              <a:buFont typeface="Arial"/>
              <a:buChar char="•"/>
            </a:pPr>
            <a:r>
              <a:rPr lang="en-US" sz="3808">
                <a:solidFill>
                  <a:srgbClr val="FFFFFF"/>
                </a:solidFill>
                <a:latin typeface="Open Sauce SemiBold"/>
              </a:rPr>
              <a:t>Reference Manual on Scientific Evidence (FJC/NAS)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68B11E42580D146B48E8E6C320832FA" ma:contentTypeVersion="14" ma:contentTypeDescription="Create a new document." ma:contentTypeScope="" ma:versionID="20275e8632ff0798b22090119d05b071">
  <xsd:schema xmlns:xsd="http://www.w3.org/2001/XMLSchema" xmlns:xs="http://www.w3.org/2001/XMLSchema" xmlns:p="http://schemas.microsoft.com/office/2006/metadata/properties" xmlns:ns2="d01cd141-617b-4f2e-a7ff-ad76a6af2751" xmlns:ns3="3d0e2251-ce35-464d-863a-4fc034e79ab1" targetNamespace="http://schemas.microsoft.com/office/2006/metadata/properties" ma:root="true" ma:fieldsID="a3134a237e761ea7a2b17a9f6290d4c8" ns2:_="" ns3:_="">
    <xsd:import namespace="d01cd141-617b-4f2e-a7ff-ad76a6af2751"/>
    <xsd:import namespace="3d0e2251-ce35-464d-863a-4fc034e79ab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1cd141-617b-4f2e-a7ff-ad76a6af27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30bbe18-52bc-4b80-b5c6-ca2286419ec4"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d0e2251-ce35-464d-863a-4fc034e79ab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6132c59-9c12-4303-bbc1-8ec6aa154ded}" ma:internalName="TaxCatchAll" ma:showField="CatchAllData" ma:web="3d0e2251-ce35-464d-863a-4fc034e79ab1">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1EC4187-AC85-4305-9094-0CAE6F4248FF}">
  <ds:schemaRefs>
    <ds:schemaRef ds:uri="http://schemas.microsoft.com/sharepoint/v3/contenttype/forms"/>
  </ds:schemaRefs>
</ds:datastoreItem>
</file>

<file path=customXml/itemProps2.xml><?xml version="1.0" encoding="utf-8"?>
<ds:datastoreItem xmlns:ds="http://schemas.openxmlformats.org/officeDocument/2006/customXml" ds:itemID="{C0B6D171-BC3E-4076-98CF-901AB65080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1cd141-617b-4f2e-a7ff-ad76a6af2751"/>
    <ds:schemaRef ds:uri="3d0e2251-ce35-464d-863a-4fc034e79a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TotalTime>
  <Words>4983</Words>
  <Application>Microsoft Office PowerPoint</Application>
  <PresentationFormat>Custom</PresentationFormat>
  <Paragraphs>478</Paragraphs>
  <Slides>37</Slides>
  <Notes>18</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Litigation - Maryland</dc:title>
  <cp:lastModifiedBy>Jarryd Page</cp:lastModifiedBy>
  <cp:revision>69</cp:revision>
  <dcterms:created xsi:type="dcterms:W3CDTF">2006-08-16T00:00:00Z</dcterms:created>
  <dcterms:modified xsi:type="dcterms:W3CDTF">2023-07-11T17:23:57Z</dcterms:modified>
  <dc:identifier>DAFiFBLQl8A</dc:identifier>
</cp:coreProperties>
</file>